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20"/>
  </p:notesMasterIdLst>
  <p:handoutMasterIdLst>
    <p:handoutMasterId r:id="rId21"/>
  </p:handoutMasterIdLst>
  <p:sldIdLst>
    <p:sldId id="256" r:id="rId5"/>
    <p:sldId id="711" r:id="rId6"/>
    <p:sldId id="712" r:id="rId7"/>
    <p:sldId id="715" r:id="rId8"/>
    <p:sldId id="716" r:id="rId9"/>
    <p:sldId id="767" r:id="rId10"/>
    <p:sldId id="774" r:id="rId11"/>
    <p:sldId id="779" r:id="rId12"/>
    <p:sldId id="776" r:id="rId13"/>
    <p:sldId id="777" r:id="rId14"/>
    <p:sldId id="780" r:id="rId15"/>
    <p:sldId id="781" r:id="rId16"/>
    <p:sldId id="782" r:id="rId17"/>
    <p:sldId id="778" r:id="rId18"/>
    <p:sldId id="783" r:id="rId19"/>
  </p:sldIdLst>
  <p:sldSz cx="9144000" cy="6858000" type="screen4x3"/>
  <p:notesSz cx="9928225" cy="6797675"/>
  <p:custDataLst>
    <p:tags r:id="rId22"/>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DCFD2"/>
    <a:srgbClr val="FF8B8B"/>
    <a:srgbClr val="DE0000"/>
    <a:srgbClr val="B21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4646" autoAdjust="0"/>
  </p:normalViewPr>
  <p:slideViewPr>
    <p:cSldViewPr>
      <p:cViewPr varScale="1">
        <p:scale>
          <a:sx n="74" d="100"/>
          <a:sy n="74" d="100"/>
        </p:scale>
        <p:origin x="1458" y="72"/>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17/07/2017</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7/17/2017</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1868637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7802654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21275891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2842970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14</a:t>
            </a:fld>
            <a:endParaRPr lang="en-GB" dirty="0"/>
          </a:p>
        </p:txBody>
      </p:sp>
    </p:spTree>
    <p:extLst>
      <p:ext uri="{BB962C8B-B14F-4D97-AF65-F5344CB8AC3E}">
        <p14:creationId xmlns:p14="http://schemas.microsoft.com/office/powerpoint/2010/main" val="1104108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15</a:t>
            </a:fld>
            <a:endParaRPr lang="en-GB" dirty="0"/>
          </a:p>
        </p:txBody>
      </p:sp>
    </p:spTree>
    <p:extLst>
      <p:ext uri="{BB962C8B-B14F-4D97-AF65-F5344CB8AC3E}">
        <p14:creationId xmlns:p14="http://schemas.microsoft.com/office/powerpoint/2010/main" val="742051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2174854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708389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1172286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585413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1049205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2326630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8587698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15.xml"/><Relationship Id="rId1" Type="http://schemas.openxmlformats.org/officeDocument/2006/relationships/slideMaster" Target="../slideMasters/slideMaster1.xml"/><Relationship Id="rId5" Type="http://schemas.openxmlformats.org/officeDocument/2006/relationships/slide" Target="../slides/slide14.xml"/><Relationship Id="rId4" Type="http://schemas.openxmlformats.org/officeDocument/2006/relationships/slide" Target="../slides/slide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6" name="Title 5"/>
          <p:cNvSpPr>
            <a:spLocks noGrp="1"/>
          </p:cNvSpPr>
          <p:nvPr>
            <p:ph type="title"/>
          </p:nvPr>
        </p:nvSpPr>
        <p:spPr>
          <a:xfrm>
            <a:off x="70266" y="72008"/>
            <a:ext cx="8859452"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sp>
        <p:nvSpPr>
          <p:cNvPr id="14" name="Round Same Side Corner Rectangle 13">
            <a:hlinkClick r:id="rId2" action="ppaction://hlinksldjump"/>
          </p:cNvPr>
          <p:cNvSpPr/>
          <p:nvPr userDrawn="1"/>
        </p:nvSpPr>
        <p:spPr>
          <a:xfrm>
            <a:off x="7812360" y="620688"/>
            <a:ext cx="1008112"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Assessment</a:t>
            </a:r>
            <a:endParaRPr lang="en-GB" sz="11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217476" y="620688"/>
            <a:ext cx="2301062"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P3.1 – Assets, Equity, Liabilities</a:t>
            </a:r>
            <a:endParaRPr lang="en-GB" sz="1100" b="1" dirty="0">
              <a:latin typeface="Arial" panose="020B0604020202020204" pitchFamily="34" charset="0"/>
              <a:cs typeface="Arial" panose="020B0604020202020204" pitchFamily="34" charset="0"/>
            </a:endParaRPr>
          </a:p>
        </p:txBody>
      </p:sp>
      <p:sp>
        <p:nvSpPr>
          <p:cNvPr id="37" name="Round Same Side Corner Rectangle 36">
            <a:hlinkClick r:id="rId4" action="ppaction://hlinksldjump"/>
          </p:cNvPr>
          <p:cNvSpPr/>
          <p:nvPr userDrawn="1"/>
        </p:nvSpPr>
        <p:spPr>
          <a:xfrm>
            <a:off x="2601523" y="620688"/>
            <a:ext cx="2016224"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P3.2</a:t>
            </a:r>
            <a:r>
              <a:rPr lang="en-GB" sz="1100" b="1" baseline="0" dirty="0" smtClean="0">
                <a:latin typeface="Arial" panose="020B0604020202020204" pitchFamily="34" charset="0"/>
                <a:cs typeface="Arial" panose="020B0604020202020204" pitchFamily="34" charset="0"/>
              </a:rPr>
              <a:t> – Accounting Equation</a:t>
            </a:r>
            <a:endParaRPr lang="en-GB" sz="1100" b="1" dirty="0">
              <a:latin typeface="Arial" panose="020B0604020202020204" pitchFamily="34" charset="0"/>
              <a:cs typeface="Arial" panose="020B0604020202020204" pitchFamily="34" charset="0"/>
            </a:endParaRPr>
          </a:p>
        </p:txBody>
      </p:sp>
      <p:sp>
        <p:nvSpPr>
          <p:cNvPr id="10" name="Round Same Side Corner Rectangle 9">
            <a:hlinkClick r:id="rId5" action="ppaction://hlinksldjump"/>
          </p:cNvPr>
          <p:cNvSpPr/>
          <p:nvPr userDrawn="1"/>
        </p:nvSpPr>
        <p:spPr>
          <a:xfrm>
            <a:off x="4700732" y="620688"/>
            <a:ext cx="3028642"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100" b="1" dirty="0" smtClean="0">
                <a:latin typeface="Arial" panose="020B0604020202020204" pitchFamily="34" charset="0"/>
                <a:cs typeface="Arial" panose="020B0604020202020204" pitchFamily="34" charset="0"/>
              </a:rPr>
              <a:t>P3.3 – Calculating the Accounting Equation</a:t>
            </a:r>
            <a:endParaRPr lang="en-GB" sz="1100" b="1" dirty="0">
              <a:latin typeface="Arial" panose="020B0604020202020204" pitchFamily="34" charset="0"/>
              <a:cs typeface="Arial" panose="020B0604020202020204" pitchFamily="34" charset="0"/>
            </a:endParaRPr>
          </a:p>
        </p:txBody>
      </p:sp>
      <p:sp>
        <p:nvSpPr>
          <p:cNvPr id="15" name="Content Placeholder 1"/>
          <p:cNvSpPr txBox="1">
            <a:spLocks/>
          </p:cNvSpPr>
          <p:nvPr/>
        </p:nvSpPr>
        <p:spPr>
          <a:xfrm>
            <a:off x="177105" y="983578"/>
            <a:ext cx="8752613"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print">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5322220"/>
            <a:ext cx="8784976"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LO2 - Be able to use the Accounting Equation</a:t>
            </a:r>
            <a:endParaRPr lang="en-GB"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631216"/>
          </a:xfrm>
          <a:prstGeom prst="rect">
            <a:avLst/>
          </a:prstGeom>
          <a:noFill/>
        </p:spPr>
        <p:txBody>
          <a:bodyPr wrap="square" rtlCol="0">
            <a:spAutoFit/>
          </a:bodyPr>
          <a:lstStyle/>
          <a:p>
            <a:pPr algn="r"/>
            <a:r>
              <a:rPr lang="en-GB" sz="3200" dirty="0" smtClean="0"/>
              <a:t> </a:t>
            </a:r>
            <a:r>
              <a:rPr lang="en-GB" sz="3200" dirty="0"/>
              <a:t>Cambridge </a:t>
            </a:r>
            <a:r>
              <a:rPr lang="en-GB" sz="3200" b="1" dirty="0" smtClean="0"/>
              <a:t>TECHNICALS- LEVEL </a:t>
            </a:r>
            <a:r>
              <a:rPr lang="en-GB" sz="3200" b="1" dirty="0"/>
              <a:t>3 </a:t>
            </a:r>
            <a:endParaRPr lang="en-GB" sz="3200" b="1" dirty="0" smtClean="0"/>
          </a:p>
          <a:p>
            <a:pPr algn="r"/>
            <a:r>
              <a:rPr lang="en-GB" sz="3400" b="1" dirty="0" smtClean="0"/>
              <a:t>Unit 11 – Accounting Concepts</a:t>
            </a:r>
            <a:br>
              <a:rPr lang="en-GB" sz="3400" b="1" dirty="0" smtClean="0"/>
            </a:br>
            <a:r>
              <a:rPr lang="en-GB" sz="3200" b="1" dirty="0">
                <a:solidFill>
                  <a:schemeClr val="tx1">
                    <a:lumMod val="50000"/>
                    <a:lumOff val="50000"/>
                  </a:schemeClr>
                </a:solidFill>
              </a:rPr>
              <a:t>2016</a:t>
            </a:r>
            <a:r>
              <a:rPr lang="en-GB" sz="3200" b="1" dirty="0" smtClean="0">
                <a:solidFill>
                  <a:schemeClr val="tx1">
                    <a:lumMod val="50000"/>
                    <a:lumOff val="50000"/>
                  </a:schemeClr>
                </a:solidFill>
              </a:rPr>
              <a:t> </a:t>
            </a:r>
            <a:r>
              <a:rPr lang="en-GB" sz="3200" b="1" dirty="0">
                <a:solidFill>
                  <a:schemeClr val="tx1">
                    <a:lumMod val="50000"/>
                    <a:lumOff val="50000"/>
                  </a:schemeClr>
                </a:solidFill>
              </a:rPr>
              <a:t>Specification - H/507/8158 </a:t>
            </a:r>
          </a:p>
        </p:txBody>
      </p:sp>
      <p:pic>
        <p:nvPicPr>
          <p:cNvPr id="6" name="Picture 2" descr="https://clbusiness.files.wordpress.com/2013/03/cropped-lightbulb_business1.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211960" y="2037806"/>
            <a:ext cx="4608512" cy="29033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568953" cy="5715411"/>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US" sz="1740" dirty="0" smtClean="0"/>
              <a:t>The basic p</a:t>
            </a:r>
            <a:r>
              <a:rPr lang="en-US" sz="1740" dirty="0" smtClean="0"/>
              <a:t>rinciple </a:t>
            </a:r>
            <a:r>
              <a:rPr lang="en-US" sz="1740" dirty="0"/>
              <a:t>of the accounting </a:t>
            </a:r>
            <a:r>
              <a:rPr lang="en-US" sz="1740" dirty="0" smtClean="0"/>
              <a:t>equation is: </a:t>
            </a:r>
            <a:endParaRPr lang="en-US" sz="1740" dirty="0"/>
          </a:p>
          <a:p>
            <a:pPr algn="ctr"/>
            <a:r>
              <a:rPr lang="en-GB" sz="1740" b="1" dirty="0" smtClean="0">
                <a:solidFill>
                  <a:srgbClr val="FF0000"/>
                </a:solidFill>
              </a:rPr>
              <a:t>Assets = Capital + Liabilities </a:t>
            </a:r>
            <a:endParaRPr lang="en-GB" sz="1740" b="1" dirty="0">
              <a:solidFill>
                <a:srgbClr val="FF0000"/>
              </a:solidFill>
            </a:endParaRPr>
          </a:p>
          <a:p>
            <a:pPr marL="285750" indent="-285750">
              <a:buClr>
                <a:srgbClr val="00B050"/>
              </a:buClr>
              <a:buFont typeface="Wingdings 3" panose="05040102010807070707" pitchFamily="18" charset="2"/>
              <a:buChar char=""/>
            </a:pPr>
            <a:r>
              <a:rPr lang="en-US" sz="1740" dirty="0"/>
              <a:t>The equation that is the </a:t>
            </a:r>
            <a:r>
              <a:rPr lang="en-US" sz="1740" dirty="0" smtClean="0"/>
              <a:t>foundation </a:t>
            </a:r>
            <a:r>
              <a:rPr lang="en-US" sz="1740" dirty="0"/>
              <a:t>of double entry accounting. The accounting equation displays that all assets are either financed by borrowing money or paying with the money of the company's shareholders. Thus, the accounting equation is: Assets </a:t>
            </a:r>
            <a:r>
              <a:rPr lang="en-US" sz="1740" dirty="0" smtClean="0"/>
              <a:t>= Capital + Liabilities. </a:t>
            </a:r>
            <a:r>
              <a:rPr lang="en-US" sz="1740" dirty="0"/>
              <a:t>The balance sheet is a complex display of this equation, showing that the total assets of a company are equal to the total of liabilities and shareholder equity.</a:t>
            </a:r>
          </a:p>
          <a:p>
            <a:pPr>
              <a:buClr>
                <a:srgbClr val="00B050"/>
              </a:buClr>
            </a:pPr>
            <a:r>
              <a:rPr lang="en-US" sz="1740" b="1" dirty="0" smtClean="0"/>
              <a:t>Breaking it Down</a:t>
            </a:r>
            <a:endParaRPr lang="en-US" sz="1740" b="1" dirty="0"/>
          </a:p>
          <a:p>
            <a:pPr marL="285750" indent="-285750">
              <a:buClr>
                <a:srgbClr val="00B050"/>
              </a:buClr>
              <a:buFont typeface="Wingdings 3" panose="05040102010807070707" pitchFamily="18" charset="2"/>
              <a:buChar char=""/>
            </a:pPr>
            <a:r>
              <a:rPr lang="en-US" sz="1740" dirty="0"/>
              <a:t>Any purchase or sale by an accounting equity has an equal effect on both sides of the equation, or offsetting effects on the same side of the equation. The accounting equation could also be written as Liabilities = Assets – Shareholder Equity and Shareholder Equity = Assets – Liabilities.</a:t>
            </a:r>
          </a:p>
          <a:p>
            <a:pPr marL="285750" indent="-285750">
              <a:buClr>
                <a:srgbClr val="00B050"/>
              </a:buClr>
              <a:buFont typeface="Wingdings 3" panose="05040102010807070707" pitchFamily="18" charset="2"/>
              <a:buChar char=""/>
            </a:pPr>
            <a:r>
              <a:rPr lang="en-US" sz="1740" b="1" dirty="0" smtClean="0"/>
              <a:t>Total Liabilities</a:t>
            </a:r>
            <a:r>
              <a:rPr lang="en-US" sz="1740" dirty="0" smtClean="0"/>
              <a:t> – this indicates </a:t>
            </a:r>
            <a:r>
              <a:rPr lang="en-US" sz="1740" dirty="0"/>
              <a:t>the amount of money a company owes to its short-term and long-term creditors. The total liabilities are divided into short-term liabilities, also known as current liabilities, and long-term liabilities. Short-term liabilities are expected to be paid off within one year, while long-term liabilities include debts that are expected to be paid off over one year from the balance sheet recording date. </a:t>
            </a:r>
            <a:r>
              <a:rPr lang="en-US" sz="1740" dirty="0" err="1" smtClean="0"/>
              <a:t>E,g</a:t>
            </a:r>
            <a:r>
              <a:rPr lang="en-US" sz="1740" dirty="0"/>
              <a:t>.</a:t>
            </a:r>
            <a:r>
              <a:rPr lang="en-US" sz="1740" dirty="0" smtClean="0"/>
              <a:t>, </a:t>
            </a:r>
            <a:r>
              <a:rPr lang="en-US" sz="1740" dirty="0"/>
              <a:t>assume a hypothetical company has total current liabilities of $</a:t>
            </a:r>
            <a:r>
              <a:rPr lang="en-US" sz="1740" dirty="0" smtClean="0"/>
              <a:t>5m </a:t>
            </a:r>
            <a:r>
              <a:rPr lang="en-US" sz="1740" dirty="0"/>
              <a:t>and total long-term liabilities of $</a:t>
            </a:r>
            <a:r>
              <a:rPr lang="en-US" sz="1740" dirty="0" smtClean="0"/>
              <a:t>20m. </a:t>
            </a:r>
            <a:r>
              <a:rPr lang="en-US" sz="1740" dirty="0"/>
              <a:t>Therefore, the company has total liabilities of $</a:t>
            </a:r>
            <a:r>
              <a:rPr lang="en-US" sz="1740" dirty="0" smtClean="0"/>
              <a:t>25m, </a:t>
            </a:r>
            <a:r>
              <a:rPr lang="en-US" sz="1740" dirty="0"/>
              <a:t>or $</a:t>
            </a:r>
            <a:r>
              <a:rPr lang="en-US" sz="1740" dirty="0" smtClean="0"/>
              <a:t>5m </a:t>
            </a:r>
            <a:r>
              <a:rPr lang="en-US" sz="1740" dirty="0"/>
              <a:t>+ $</a:t>
            </a:r>
            <a:r>
              <a:rPr lang="en-US" sz="1740" dirty="0" smtClean="0"/>
              <a:t>20m.</a:t>
            </a:r>
            <a:endParaRPr lang="en-US" sz="1740" dirty="0"/>
          </a:p>
        </p:txBody>
      </p:sp>
      <p:sp>
        <p:nvSpPr>
          <p:cNvPr id="14" name="Title 2"/>
          <p:cNvSpPr>
            <a:spLocks noGrp="1"/>
          </p:cNvSpPr>
          <p:nvPr>
            <p:ph type="title"/>
          </p:nvPr>
        </p:nvSpPr>
        <p:spPr>
          <a:xfrm>
            <a:off x="70266" y="72008"/>
            <a:ext cx="8859452" cy="548680"/>
          </a:xfrm>
        </p:spPr>
        <p:txBody>
          <a:bodyPr>
            <a:noAutofit/>
          </a:bodyPr>
          <a:lstStyle/>
          <a:p>
            <a:r>
              <a:rPr lang="en-US" sz="2600" dirty="0" smtClean="0"/>
              <a:t>P3.2 </a:t>
            </a:r>
            <a:r>
              <a:rPr lang="en-US" sz="2600" dirty="0" smtClean="0"/>
              <a:t>– </a:t>
            </a:r>
            <a:r>
              <a:rPr lang="en-US" sz="2800" dirty="0"/>
              <a:t>Principle of the </a:t>
            </a:r>
            <a:r>
              <a:rPr lang="en-US" sz="2800" dirty="0" smtClean="0"/>
              <a:t>Accounting Equation</a:t>
            </a:r>
            <a:endParaRPr lang="en-US" sz="2600" dirty="0"/>
          </a:p>
        </p:txBody>
      </p:sp>
    </p:spTree>
    <p:extLst>
      <p:ext uri="{BB962C8B-B14F-4D97-AF65-F5344CB8AC3E}">
        <p14:creationId xmlns:p14="http://schemas.microsoft.com/office/powerpoint/2010/main" val="1626310823"/>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568953" cy="5940088"/>
          </a:xfrm>
          <a:prstGeom prst="rect">
            <a:avLst/>
          </a:prstGeom>
        </p:spPr>
        <p:txBody>
          <a:bodyPr wrap="square">
            <a:spAutoFit/>
          </a:bodyPr>
          <a:lstStyle/>
          <a:p>
            <a:pPr>
              <a:buClr>
                <a:srgbClr val="00B050"/>
              </a:buClr>
            </a:pPr>
            <a:r>
              <a:rPr lang="en-US" sz="1840" b="1" dirty="0" smtClean="0"/>
              <a:t>Equity including shareholders</a:t>
            </a:r>
            <a:endParaRPr lang="en-US" sz="1840" b="1" dirty="0"/>
          </a:p>
          <a:p>
            <a:pPr marL="285750" indent="-285750">
              <a:buClr>
                <a:srgbClr val="00B050"/>
              </a:buClr>
              <a:buFont typeface="Wingdings 3" panose="05040102010807070707" pitchFamily="18" charset="2"/>
              <a:buChar char=""/>
            </a:pPr>
            <a:r>
              <a:rPr lang="en-US" sz="1840" dirty="0"/>
              <a:t>The shareholders' equity portion of the accounting equation could be calculated by summing the amount of share capital and retained earnings and subtracting the amount in treasury shares from the sum. The equation could be written as: Share Capital + Retained Earnings - Amount in Treasury Shares. For example, assume hypothetical company Rocket has share capital of $10 million, retained earnings of $</a:t>
            </a:r>
            <a:r>
              <a:rPr lang="en-US" sz="1840" dirty="0" smtClean="0"/>
              <a:t>25m and </a:t>
            </a:r>
            <a:r>
              <a:rPr lang="en-US" sz="1840" dirty="0"/>
              <a:t>treasury shares worth $</a:t>
            </a:r>
            <a:r>
              <a:rPr lang="en-US" sz="1840" dirty="0" smtClean="0"/>
              <a:t>5m. </a:t>
            </a:r>
            <a:r>
              <a:rPr lang="en-US" sz="1840" dirty="0"/>
              <a:t>Therefore, Rocket has total shareholders' equity of $</a:t>
            </a:r>
            <a:r>
              <a:rPr lang="en-US" sz="1840" dirty="0" smtClean="0"/>
              <a:t>3m , </a:t>
            </a:r>
            <a:r>
              <a:rPr lang="en-US" sz="1840" dirty="0"/>
              <a:t>or $</a:t>
            </a:r>
            <a:r>
              <a:rPr lang="en-US" sz="1840" dirty="0" smtClean="0"/>
              <a:t>10m </a:t>
            </a:r>
            <a:r>
              <a:rPr lang="en-US" sz="1840" dirty="0"/>
              <a:t>+ $</a:t>
            </a:r>
            <a:r>
              <a:rPr lang="en-US" sz="1840" dirty="0" smtClean="0"/>
              <a:t>25m - $m .</a:t>
            </a:r>
            <a:endParaRPr lang="en-US" sz="1840" dirty="0"/>
          </a:p>
          <a:p>
            <a:pPr>
              <a:buClr>
                <a:srgbClr val="00B050"/>
              </a:buClr>
            </a:pPr>
            <a:r>
              <a:rPr lang="en-US" sz="1840" b="1" dirty="0" smtClean="0"/>
              <a:t>Real </a:t>
            </a:r>
            <a:r>
              <a:rPr lang="en-US" sz="1840" b="1" dirty="0"/>
              <a:t>World Example</a:t>
            </a:r>
          </a:p>
          <a:p>
            <a:pPr marL="285750" indent="-285750">
              <a:buClr>
                <a:srgbClr val="00B050"/>
              </a:buClr>
              <a:buFont typeface="Wingdings 3" panose="05040102010807070707" pitchFamily="18" charset="2"/>
              <a:buChar char=""/>
            </a:pPr>
            <a:r>
              <a:rPr lang="en-US" sz="1840" dirty="0" smtClean="0"/>
              <a:t>E.g., </a:t>
            </a:r>
            <a:r>
              <a:rPr lang="en-US" sz="1840" dirty="0"/>
              <a:t>Apple Inc. reported its annual balance sheet in September 2015. Apple had total current liabilities of $</a:t>
            </a:r>
            <a:r>
              <a:rPr lang="en-US" sz="1840" dirty="0" smtClean="0"/>
              <a:t>80.61bn and </a:t>
            </a:r>
            <a:r>
              <a:rPr lang="en-US" sz="1840" dirty="0"/>
              <a:t>total long-term liabilities of $</a:t>
            </a:r>
            <a:r>
              <a:rPr lang="en-US" sz="1840" dirty="0" smtClean="0"/>
              <a:t>90.51bn</a:t>
            </a:r>
            <a:r>
              <a:rPr lang="en-US" sz="1840" dirty="0"/>
              <a:t>. Therefore, it had total liabilities of $</a:t>
            </a:r>
            <a:r>
              <a:rPr lang="en-US" sz="1840" dirty="0" smtClean="0"/>
              <a:t>171.12bn</a:t>
            </a:r>
            <a:r>
              <a:rPr lang="en-US" sz="1840" dirty="0"/>
              <a:t>, or $</a:t>
            </a:r>
            <a:r>
              <a:rPr lang="en-US" sz="1840" dirty="0" smtClean="0"/>
              <a:t>80.61bn </a:t>
            </a:r>
            <a:r>
              <a:rPr lang="en-US" sz="1840" dirty="0"/>
              <a:t>+ $</a:t>
            </a:r>
            <a:r>
              <a:rPr lang="en-US" sz="1840" dirty="0" smtClean="0"/>
              <a:t>90.51bn</a:t>
            </a:r>
            <a:r>
              <a:rPr lang="en-US" sz="1840" dirty="0"/>
              <a:t>. Apple had total common stock worth $</a:t>
            </a:r>
            <a:r>
              <a:rPr lang="en-US" sz="1840" dirty="0" smtClean="0"/>
              <a:t>27.42bn</a:t>
            </a:r>
            <a:r>
              <a:rPr lang="en-US" sz="1840" dirty="0"/>
              <a:t>, retained earnings of $</a:t>
            </a:r>
            <a:r>
              <a:rPr lang="en-US" sz="1840" dirty="0" smtClean="0"/>
              <a:t>92.28bn </a:t>
            </a:r>
            <a:r>
              <a:rPr lang="en-US" sz="1840" dirty="0"/>
              <a:t>and other stock holder equity of -$</a:t>
            </a:r>
            <a:r>
              <a:rPr lang="en-US" sz="1840" dirty="0" smtClean="0"/>
              <a:t>345m. </a:t>
            </a:r>
            <a:r>
              <a:rPr lang="en-US" sz="1840" dirty="0"/>
              <a:t>Therefore, it had total shareholders' equity of $119.36 billion, or $</a:t>
            </a:r>
            <a:r>
              <a:rPr lang="en-US" sz="1840" dirty="0" smtClean="0"/>
              <a:t>27.42bn </a:t>
            </a:r>
            <a:r>
              <a:rPr lang="en-US" sz="1840" dirty="0"/>
              <a:t>+ $</a:t>
            </a:r>
            <a:r>
              <a:rPr lang="en-US" sz="1840" dirty="0" smtClean="0"/>
              <a:t>92.28bn </a:t>
            </a:r>
            <a:r>
              <a:rPr lang="en-US" sz="1840" dirty="0"/>
              <a:t>- $345 million. Consequently, it had total assets of $</a:t>
            </a:r>
            <a:r>
              <a:rPr lang="en-US" sz="1840" dirty="0" smtClean="0"/>
              <a:t>290.48bn</a:t>
            </a:r>
            <a:r>
              <a:rPr lang="en-US" sz="1840" dirty="0"/>
              <a:t>, or $</a:t>
            </a:r>
            <a:r>
              <a:rPr lang="en-US" sz="1840" dirty="0" smtClean="0"/>
              <a:t>171.12bn </a:t>
            </a:r>
            <a:r>
              <a:rPr lang="en-US" sz="1840" dirty="0"/>
              <a:t>+ $119.36 billion</a:t>
            </a:r>
            <a:r>
              <a:rPr lang="en-US" sz="1840" dirty="0" smtClean="0"/>
              <a:t>.</a:t>
            </a:r>
          </a:p>
          <a:p>
            <a:pPr marL="285750" indent="-285750">
              <a:buClr>
                <a:srgbClr val="00B050"/>
              </a:buClr>
              <a:buFont typeface="Wingdings 3" panose="05040102010807070707" pitchFamily="18" charset="2"/>
              <a:buChar char=""/>
            </a:pPr>
            <a:r>
              <a:rPr lang="en-US" sz="1840" b="1" dirty="0" smtClean="0">
                <a:solidFill>
                  <a:srgbClr val="FF0000"/>
                </a:solidFill>
              </a:rPr>
              <a:t>P3.2 – Task 02 </a:t>
            </a:r>
            <a:r>
              <a:rPr lang="en-US" sz="1840" dirty="0" smtClean="0">
                <a:solidFill>
                  <a:srgbClr val="FF0000"/>
                </a:solidFill>
              </a:rPr>
              <a:t>– Describe with examples the Principle of Accounting Equation, using Northern Car Repairs resources to help describe.</a:t>
            </a:r>
            <a:endParaRPr lang="en-US" sz="184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2600" dirty="0" smtClean="0"/>
              <a:t>P3.2 </a:t>
            </a:r>
            <a:r>
              <a:rPr lang="en-US" sz="2600" dirty="0" smtClean="0"/>
              <a:t>– </a:t>
            </a:r>
            <a:r>
              <a:rPr lang="en-US" sz="2800" dirty="0"/>
              <a:t>Principle of the </a:t>
            </a:r>
            <a:r>
              <a:rPr lang="en-US" sz="2800" dirty="0" smtClean="0"/>
              <a:t>Accounting Equation</a:t>
            </a:r>
            <a:endParaRPr lang="en-US" sz="2600" dirty="0"/>
          </a:p>
        </p:txBody>
      </p:sp>
    </p:spTree>
    <p:extLst>
      <p:ext uri="{BB962C8B-B14F-4D97-AF65-F5344CB8AC3E}">
        <p14:creationId xmlns:p14="http://schemas.microsoft.com/office/powerpoint/2010/main" val="1699471770"/>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568953" cy="5324535"/>
          </a:xfrm>
          <a:prstGeom prst="rect">
            <a:avLst/>
          </a:prstGeom>
        </p:spPr>
        <p:txBody>
          <a:bodyPr wrap="square">
            <a:spAutoFit/>
          </a:bodyPr>
          <a:lstStyle/>
          <a:p>
            <a:pPr marL="627063" indent="-627063">
              <a:buClr>
                <a:srgbClr val="00B050"/>
              </a:buClr>
              <a:buFont typeface="Wingdings 3" panose="05040102010807070707" pitchFamily="18" charset="2"/>
              <a:buChar char=""/>
            </a:pPr>
            <a:r>
              <a:rPr lang="en-US" sz="3400" dirty="0" smtClean="0"/>
              <a:t>Heidi provides the following balances extracted from her general ledger:</a:t>
            </a:r>
          </a:p>
          <a:p>
            <a:pPr marL="627063" indent="-627063">
              <a:buClr>
                <a:srgbClr val="00B050"/>
              </a:buClr>
              <a:buFont typeface="Wingdings 3" panose="05040102010807070707" pitchFamily="18" charset="2"/>
              <a:buChar char=""/>
            </a:pPr>
            <a:r>
              <a:rPr lang="en-US" sz="3400" dirty="0" smtClean="0"/>
              <a:t>Premises £65,000, mortgage on premises £35000,  vehicle £12,000, amount owing to bank for vehicle purchase £4000,  bank balance £1200.</a:t>
            </a:r>
          </a:p>
          <a:p>
            <a:pPr>
              <a:buClr>
                <a:srgbClr val="00B050"/>
              </a:buClr>
            </a:pPr>
            <a:r>
              <a:rPr lang="en-US" sz="3400" b="1" dirty="0" smtClean="0">
                <a:solidFill>
                  <a:srgbClr val="FF0000"/>
                </a:solidFill>
              </a:rPr>
              <a:t>Question</a:t>
            </a:r>
          </a:p>
          <a:p>
            <a:pPr marL="627063" indent="-627063">
              <a:buClr>
                <a:srgbClr val="00B050"/>
              </a:buClr>
              <a:buFont typeface="+mj-lt"/>
              <a:buAutoNum type="alphaLcParenR"/>
            </a:pPr>
            <a:r>
              <a:rPr lang="en-US" sz="3400" dirty="0" smtClean="0">
                <a:solidFill>
                  <a:srgbClr val="FF0000"/>
                </a:solidFill>
              </a:rPr>
              <a:t>Classify the information given into assets and Liabilities.</a:t>
            </a:r>
          </a:p>
          <a:p>
            <a:pPr marL="627063" indent="-627063">
              <a:buClr>
                <a:srgbClr val="00B050"/>
              </a:buClr>
              <a:buFont typeface="+mj-lt"/>
              <a:buAutoNum type="alphaLcParenR"/>
            </a:pPr>
            <a:r>
              <a:rPr lang="en-US" sz="3400" dirty="0" smtClean="0">
                <a:solidFill>
                  <a:srgbClr val="FF0000"/>
                </a:solidFill>
              </a:rPr>
              <a:t>Calculate the value of Heidi’s Capital.</a:t>
            </a:r>
          </a:p>
        </p:txBody>
      </p:sp>
      <p:sp>
        <p:nvSpPr>
          <p:cNvPr id="14" name="Title 2"/>
          <p:cNvSpPr>
            <a:spLocks noGrp="1"/>
          </p:cNvSpPr>
          <p:nvPr>
            <p:ph type="title"/>
          </p:nvPr>
        </p:nvSpPr>
        <p:spPr>
          <a:xfrm>
            <a:off x="70266" y="72008"/>
            <a:ext cx="8859452" cy="548680"/>
          </a:xfrm>
        </p:spPr>
        <p:txBody>
          <a:bodyPr>
            <a:noAutofit/>
          </a:bodyPr>
          <a:lstStyle/>
          <a:p>
            <a:r>
              <a:rPr lang="en-US" sz="2600" dirty="0" smtClean="0"/>
              <a:t>P3.2 </a:t>
            </a:r>
            <a:r>
              <a:rPr lang="en-US" sz="2600" dirty="0" smtClean="0"/>
              <a:t>– </a:t>
            </a:r>
            <a:r>
              <a:rPr lang="en-US" sz="2800" dirty="0"/>
              <a:t>Principle of the </a:t>
            </a:r>
            <a:r>
              <a:rPr lang="en-US" sz="2800" dirty="0" smtClean="0"/>
              <a:t>Accounting Equation - Example</a:t>
            </a:r>
            <a:endParaRPr lang="en-US" sz="2600" dirty="0"/>
          </a:p>
        </p:txBody>
      </p:sp>
    </p:spTree>
    <p:extLst>
      <p:ext uri="{BB962C8B-B14F-4D97-AF65-F5344CB8AC3E}">
        <p14:creationId xmlns:p14="http://schemas.microsoft.com/office/powerpoint/2010/main" val="1178472063"/>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568953" cy="5509200"/>
          </a:xfrm>
          <a:prstGeom prst="rect">
            <a:avLst/>
          </a:prstGeom>
        </p:spPr>
        <p:txBody>
          <a:bodyPr wrap="square">
            <a:spAutoFit/>
          </a:bodyPr>
          <a:lstStyle/>
          <a:p>
            <a:pPr>
              <a:buClr>
                <a:srgbClr val="00B050"/>
              </a:buClr>
            </a:pPr>
            <a:r>
              <a:rPr lang="en-US" sz="3200" b="1" dirty="0" smtClean="0"/>
              <a:t>Answer</a:t>
            </a:r>
            <a:endParaRPr lang="en-US" sz="3200" b="1" dirty="0"/>
          </a:p>
          <a:p>
            <a:pPr marL="627063" indent="-627063">
              <a:buClr>
                <a:srgbClr val="00B050"/>
              </a:buClr>
              <a:buFont typeface="+mj-lt"/>
              <a:buAutoNum type="alphaLcParenR"/>
            </a:pPr>
            <a:r>
              <a:rPr lang="en-US" sz="3200" dirty="0" smtClean="0"/>
              <a:t>Assets, Premises</a:t>
            </a:r>
            <a:r>
              <a:rPr lang="en-US" sz="3200" dirty="0"/>
              <a:t>, </a:t>
            </a:r>
            <a:r>
              <a:rPr lang="en-US" sz="3200" dirty="0" smtClean="0"/>
              <a:t>Vehicle </a:t>
            </a:r>
            <a:r>
              <a:rPr lang="en-US" sz="3200" dirty="0"/>
              <a:t>and bank </a:t>
            </a:r>
            <a:r>
              <a:rPr lang="en-US" sz="3200" dirty="0" smtClean="0"/>
              <a:t>balance (£65,000 </a:t>
            </a:r>
            <a:r>
              <a:rPr lang="en-US" sz="3200" dirty="0"/>
              <a:t>+ </a:t>
            </a:r>
            <a:r>
              <a:rPr lang="en-US" sz="3200" dirty="0" smtClean="0"/>
              <a:t>£12,000 </a:t>
            </a:r>
            <a:r>
              <a:rPr lang="en-US" sz="3200" dirty="0"/>
              <a:t>+ </a:t>
            </a:r>
            <a:r>
              <a:rPr lang="en-US" sz="3200" dirty="0" smtClean="0"/>
              <a:t>£1200 </a:t>
            </a:r>
            <a:r>
              <a:rPr lang="en-US" sz="3200" dirty="0"/>
              <a:t>= </a:t>
            </a:r>
            <a:r>
              <a:rPr lang="en-US" sz="3200" dirty="0" smtClean="0"/>
              <a:t>£78,200)</a:t>
            </a:r>
            <a:br>
              <a:rPr lang="en-US" sz="3200" dirty="0" smtClean="0"/>
            </a:br>
            <a:r>
              <a:rPr lang="en-US" sz="3200" dirty="0" smtClean="0"/>
              <a:t>Liabilities</a:t>
            </a:r>
            <a:r>
              <a:rPr lang="en-US" sz="3200" dirty="0"/>
              <a:t>: </a:t>
            </a:r>
            <a:r>
              <a:rPr lang="en-US" sz="3200" dirty="0" smtClean="0"/>
              <a:t>Mortgage </a:t>
            </a:r>
            <a:r>
              <a:rPr lang="en-US" sz="3200" dirty="0"/>
              <a:t>on premises and amount </a:t>
            </a:r>
            <a:r>
              <a:rPr lang="en-US" sz="3200" dirty="0" smtClean="0"/>
              <a:t>owing to </a:t>
            </a:r>
            <a:r>
              <a:rPr lang="en-US" sz="3200" dirty="0"/>
              <a:t>bank </a:t>
            </a:r>
            <a:r>
              <a:rPr lang="en-US" sz="3200" dirty="0" smtClean="0"/>
              <a:t>for vehicle purchase</a:t>
            </a:r>
            <a:br>
              <a:rPr lang="en-US" sz="3200" dirty="0" smtClean="0"/>
            </a:br>
            <a:r>
              <a:rPr lang="en-US" sz="3200" dirty="0" smtClean="0"/>
              <a:t>(£55,000 </a:t>
            </a:r>
            <a:r>
              <a:rPr lang="en-US" sz="3200" dirty="0"/>
              <a:t>+ </a:t>
            </a:r>
            <a:r>
              <a:rPr lang="en-US" sz="3200" dirty="0" smtClean="0"/>
              <a:t>£4000 </a:t>
            </a:r>
            <a:r>
              <a:rPr lang="en-US" sz="3200" dirty="0"/>
              <a:t>= </a:t>
            </a:r>
            <a:r>
              <a:rPr lang="en-US" sz="3200" dirty="0" smtClean="0"/>
              <a:t>£39,000)</a:t>
            </a:r>
            <a:endParaRPr lang="en-US" sz="3200" dirty="0"/>
          </a:p>
          <a:p>
            <a:pPr marL="627063" indent="-627063">
              <a:buClr>
                <a:srgbClr val="00B050"/>
              </a:buClr>
              <a:buFont typeface="+mj-lt"/>
              <a:buAutoNum type="alphaLcParenR"/>
            </a:pPr>
            <a:r>
              <a:rPr lang="en-US" sz="3200" dirty="0" smtClean="0"/>
              <a:t>Capital </a:t>
            </a:r>
            <a:r>
              <a:rPr lang="en-US" sz="3200" dirty="0"/>
              <a:t>= Value of </a:t>
            </a:r>
            <a:r>
              <a:rPr lang="en-US" sz="3200" dirty="0" smtClean="0"/>
              <a:t>assets </a:t>
            </a:r>
            <a:r>
              <a:rPr lang="en-US" sz="3200" dirty="0"/>
              <a:t>less </a:t>
            </a:r>
            <a:r>
              <a:rPr lang="en-US" sz="3200" dirty="0" smtClean="0"/>
              <a:t>value </a:t>
            </a:r>
            <a:r>
              <a:rPr lang="en-US" sz="3200" dirty="0"/>
              <a:t>of </a:t>
            </a:r>
            <a:r>
              <a:rPr lang="en-US" sz="3200" dirty="0" smtClean="0"/>
              <a:t>Liabilities</a:t>
            </a:r>
            <a:r>
              <a:rPr lang="en-US" sz="3200" dirty="0"/>
              <a:t/>
            </a:r>
            <a:br>
              <a:rPr lang="en-US" sz="3200" dirty="0"/>
            </a:br>
            <a:r>
              <a:rPr lang="en-US" sz="3200" dirty="0" smtClean="0"/>
              <a:t>	= £78 </a:t>
            </a:r>
            <a:r>
              <a:rPr lang="en-US" sz="3200" dirty="0"/>
              <a:t>200 - </a:t>
            </a:r>
            <a:r>
              <a:rPr lang="en-US" sz="3200" dirty="0" smtClean="0"/>
              <a:t>£39,000</a:t>
            </a:r>
            <a:r>
              <a:rPr lang="en-US" sz="3200" dirty="0"/>
              <a:t/>
            </a:r>
            <a:br>
              <a:rPr lang="en-US" sz="3200" dirty="0"/>
            </a:br>
            <a:r>
              <a:rPr lang="en-US" sz="3200" dirty="0" smtClean="0"/>
              <a:t>	= £39,200</a:t>
            </a:r>
            <a:endParaRPr lang="en-US" sz="320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2600" dirty="0" smtClean="0"/>
              <a:t>P3.2 </a:t>
            </a:r>
            <a:r>
              <a:rPr lang="en-US" sz="2600" dirty="0" smtClean="0"/>
              <a:t>– </a:t>
            </a:r>
            <a:r>
              <a:rPr lang="en-US" sz="2800" dirty="0"/>
              <a:t>Principle of the </a:t>
            </a:r>
            <a:r>
              <a:rPr lang="en-US" sz="2800" dirty="0" smtClean="0"/>
              <a:t>Accounting Equation - Example</a:t>
            </a:r>
            <a:endParaRPr lang="en-US" sz="2600" dirty="0"/>
          </a:p>
        </p:txBody>
      </p:sp>
    </p:spTree>
    <p:extLst>
      <p:ext uri="{BB962C8B-B14F-4D97-AF65-F5344CB8AC3E}">
        <p14:creationId xmlns:p14="http://schemas.microsoft.com/office/powerpoint/2010/main" val="2525105551"/>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496945" cy="707886"/>
          </a:xfrm>
          <a:prstGeom prst="rect">
            <a:avLst/>
          </a:prstGeom>
        </p:spPr>
        <p:txBody>
          <a:bodyPr wrap="square">
            <a:spAutoFit/>
          </a:bodyPr>
          <a:lstStyle/>
          <a:p>
            <a:pPr marL="439738" indent="-439738">
              <a:buClr>
                <a:srgbClr val="00B050"/>
              </a:buClr>
              <a:buFont typeface="Wingdings 3" panose="05040102010807070707" pitchFamily="18" charset="2"/>
              <a:buChar char=""/>
            </a:pPr>
            <a:r>
              <a:rPr lang="en-US" sz="2000" b="1" dirty="0" smtClean="0">
                <a:solidFill>
                  <a:srgbClr val="FF0000"/>
                </a:solidFill>
              </a:rPr>
              <a:t>P3.3 – Task 03 - </a:t>
            </a:r>
            <a:r>
              <a:rPr lang="en-US" sz="2000" dirty="0" smtClean="0">
                <a:solidFill>
                  <a:srgbClr val="FF0000"/>
                </a:solidFill>
              </a:rPr>
              <a:t>Complete </a:t>
            </a:r>
            <a:r>
              <a:rPr lang="en-US" sz="2000" dirty="0">
                <a:solidFill>
                  <a:srgbClr val="FF0000"/>
                </a:solidFill>
              </a:rPr>
              <a:t>the grey shaded boxes of the following table showing the value of assets, liabilities </a:t>
            </a:r>
            <a:r>
              <a:rPr lang="en-US" sz="2000" dirty="0" smtClean="0">
                <a:solidFill>
                  <a:srgbClr val="FF0000"/>
                </a:solidFill>
              </a:rPr>
              <a:t>and capital.</a:t>
            </a:r>
          </a:p>
        </p:txBody>
      </p:sp>
      <p:sp>
        <p:nvSpPr>
          <p:cNvPr id="14" name="Title 2"/>
          <p:cNvSpPr>
            <a:spLocks noGrp="1"/>
          </p:cNvSpPr>
          <p:nvPr>
            <p:ph type="title"/>
          </p:nvPr>
        </p:nvSpPr>
        <p:spPr>
          <a:xfrm>
            <a:off x="70266" y="72008"/>
            <a:ext cx="8859452" cy="548680"/>
          </a:xfrm>
        </p:spPr>
        <p:txBody>
          <a:bodyPr>
            <a:noAutofit/>
          </a:bodyPr>
          <a:lstStyle/>
          <a:p>
            <a:r>
              <a:rPr lang="en-US" sz="2600" dirty="0" smtClean="0"/>
              <a:t>P3.3 </a:t>
            </a:r>
            <a:r>
              <a:rPr lang="en-US" sz="2600" dirty="0" smtClean="0"/>
              <a:t>– </a:t>
            </a:r>
            <a:r>
              <a:rPr lang="en-US" sz="2600" dirty="0" smtClean="0"/>
              <a:t>Ca</a:t>
            </a:r>
            <a:r>
              <a:rPr lang="en-US" sz="2800" dirty="0" smtClean="0"/>
              <a:t>lculations </a:t>
            </a:r>
            <a:r>
              <a:rPr lang="en-US" sz="2800" dirty="0"/>
              <a:t>using the </a:t>
            </a:r>
            <a:r>
              <a:rPr lang="en-US" sz="2800" dirty="0" smtClean="0"/>
              <a:t>Accounting Equation </a:t>
            </a:r>
            <a:endParaRPr lang="en-US" sz="2600" dirty="0"/>
          </a:p>
        </p:txBody>
      </p:sp>
      <p:graphicFrame>
        <p:nvGraphicFramePr>
          <p:cNvPr id="3" name="Table 2"/>
          <p:cNvGraphicFramePr>
            <a:graphicFrameLocks noGrp="1"/>
          </p:cNvGraphicFramePr>
          <p:nvPr>
            <p:extLst>
              <p:ext uri="{D42A27DB-BD31-4B8C-83A1-F6EECF244321}">
                <p14:modId xmlns:p14="http://schemas.microsoft.com/office/powerpoint/2010/main" val="2779720513"/>
              </p:ext>
            </p:extLst>
          </p:nvPr>
        </p:nvGraphicFramePr>
        <p:xfrm>
          <a:off x="251520" y="1898496"/>
          <a:ext cx="8496946" cy="3571061"/>
        </p:xfrm>
        <a:graphic>
          <a:graphicData uri="http://schemas.openxmlformats.org/drawingml/2006/table">
            <a:tbl>
              <a:tblPr firstRow="1" bandRow="1">
                <a:tableStyleId>{5C22544A-7EE6-4342-B048-85BDC9FD1C3A}</a:tableStyleId>
              </a:tblPr>
              <a:tblGrid>
                <a:gridCol w="1944216"/>
                <a:gridCol w="2016224"/>
                <a:gridCol w="2088232"/>
                <a:gridCol w="2448274"/>
              </a:tblGrid>
              <a:tr h="330099">
                <a:tc>
                  <a:txBody>
                    <a:bodyPr/>
                    <a:lstStyle/>
                    <a:p>
                      <a:r>
                        <a:rPr lang="en-GB" sz="2200" dirty="0" smtClean="0">
                          <a:latin typeface="Arial" panose="020B0604020202020204" pitchFamily="34" charset="0"/>
                          <a:cs typeface="Arial" panose="020B0604020202020204" pitchFamily="34" charset="0"/>
                        </a:rPr>
                        <a:t>Month</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Capital</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Assets</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Liabilities</a:t>
                      </a:r>
                      <a:endParaRPr lang="en-GB" sz="2200" dirty="0">
                        <a:latin typeface="Arial" panose="020B0604020202020204" pitchFamily="34" charset="0"/>
                        <a:cs typeface="Arial" panose="020B0604020202020204" pitchFamily="34" charset="0"/>
                      </a:endParaRPr>
                    </a:p>
                  </a:txBody>
                  <a:tcPr/>
                </a:tc>
              </a:tr>
              <a:tr h="330099">
                <a:tc>
                  <a:txBody>
                    <a:bodyPr/>
                    <a:lstStyle/>
                    <a:p>
                      <a:r>
                        <a:rPr lang="en-GB" sz="2200" dirty="0" smtClean="0">
                          <a:latin typeface="Arial" panose="020B0604020202020204" pitchFamily="34" charset="0"/>
                          <a:cs typeface="Arial" panose="020B0604020202020204" pitchFamily="34" charset="0"/>
                        </a:rPr>
                        <a:t>April</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50,000</a:t>
                      </a:r>
                      <a:endParaRPr lang="en-GB" sz="2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200" dirty="0" smtClean="0">
                          <a:latin typeface="Arial" panose="020B0604020202020204" pitchFamily="34" charset="0"/>
                          <a:cs typeface="Arial" panose="020B0604020202020204" pitchFamily="34" charset="0"/>
                        </a:rPr>
                        <a:t>120,000</a:t>
                      </a:r>
                    </a:p>
                  </a:txBody>
                  <a:tcPr/>
                </a:tc>
                <a:tc>
                  <a:txBody>
                    <a:bodyPr/>
                    <a:lstStyle/>
                    <a:p>
                      <a:endParaRPr lang="en-GB" sz="2200" dirty="0">
                        <a:latin typeface="Arial" panose="020B0604020202020204" pitchFamily="34" charset="0"/>
                        <a:cs typeface="Arial" panose="020B0604020202020204" pitchFamily="34" charset="0"/>
                      </a:endParaRPr>
                    </a:p>
                  </a:txBody>
                  <a:tcPr/>
                </a:tc>
              </a:tr>
              <a:tr h="330099">
                <a:tc>
                  <a:txBody>
                    <a:bodyPr/>
                    <a:lstStyle/>
                    <a:p>
                      <a:r>
                        <a:rPr lang="en-GB" sz="2200" dirty="0" smtClean="0">
                          <a:latin typeface="Arial" panose="020B0604020202020204" pitchFamily="34" charset="0"/>
                          <a:cs typeface="Arial" panose="020B0604020202020204" pitchFamily="34" charset="0"/>
                        </a:rPr>
                        <a:t>May</a:t>
                      </a:r>
                      <a:endParaRPr lang="en-GB" sz="2200" dirty="0">
                        <a:latin typeface="Arial" panose="020B0604020202020204" pitchFamily="34" charset="0"/>
                        <a:cs typeface="Arial" panose="020B0604020202020204" pitchFamily="34" charset="0"/>
                      </a:endParaRPr>
                    </a:p>
                  </a:txBody>
                  <a:tcPr/>
                </a:tc>
                <a:tc>
                  <a:txBody>
                    <a:bodyPr/>
                    <a:lstStyle/>
                    <a:p>
                      <a:endParaRPr lang="en-GB" sz="2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200" dirty="0" smtClean="0">
                          <a:latin typeface="Arial" panose="020B0604020202020204" pitchFamily="34" charset="0"/>
                          <a:cs typeface="Arial" panose="020B0604020202020204" pitchFamily="34" charset="0"/>
                        </a:rPr>
                        <a:t>60,000</a:t>
                      </a:r>
                    </a:p>
                  </a:txBody>
                  <a:tcPr/>
                </a:tc>
                <a:tc>
                  <a:txBody>
                    <a:bodyPr/>
                    <a:lstStyle/>
                    <a:p>
                      <a:r>
                        <a:rPr lang="en-GB" sz="2200" dirty="0" smtClean="0">
                          <a:latin typeface="Arial" panose="020B0604020202020204" pitchFamily="34" charset="0"/>
                          <a:cs typeface="Arial" panose="020B0604020202020204" pitchFamily="34" charset="0"/>
                        </a:rPr>
                        <a:t>35</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r>
              <a:tr h="330099">
                <a:tc>
                  <a:txBody>
                    <a:bodyPr/>
                    <a:lstStyle/>
                    <a:p>
                      <a:r>
                        <a:rPr lang="en-GB" sz="2200" dirty="0" smtClean="0">
                          <a:latin typeface="Arial" panose="020B0604020202020204" pitchFamily="34" charset="0"/>
                          <a:cs typeface="Arial" panose="020B0604020202020204" pitchFamily="34" charset="0"/>
                        </a:rPr>
                        <a:t>June</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70,000</a:t>
                      </a:r>
                      <a:endParaRPr lang="en-GB" sz="2200" dirty="0">
                        <a:latin typeface="Arial" panose="020B0604020202020204" pitchFamily="34" charset="0"/>
                        <a:cs typeface="Arial" panose="020B0604020202020204" pitchFamily="34" charset="0"/>
                      </a:endParaRPr>
                    </a:p>
                  </a:txBody>
                  <a:tcPr/>
                </a:tc>
                <a:tc>
                  <a:txBody>
                    <a:bodyPr/>
                    <a:lstStyle/>
                    <a:p>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40</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r>
              <a:tr h="330099">
                <a:tc>
                  <a:txBody>
                    <a:bodyPr/>
                    <a:lstStyle/>
                    <a:p>
                      <a:r>
                        <a:rPr lang="en-GB" sz="2200" dirty="0" smtClean="0">
                          <a:latin typeface="Arial" panose="020B0604020202020204" pitchFamily="34" charset="0"/>
                          <a:cs typeface="Arial" panose="020B0604020202020204" pitchFamily="34" charset="0"/>
                        </a:rPr>
                        <a:t>July</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150,000</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220</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c>
                  <a:txBody>
                    <a:bodyPr/>
                    <a:lstStyle/>
                    <a:p>
                      <a:endParaRPr lang="en-GB" sz="2200" dirty="0">
                        <a:latin typeface="Arial" panose="020B0604020202020204" pitchFamily="34" charset="0"/>
                        <a:cs typeface="Arial" panose="020B0604020202020204" pitchFamily="34" charset="0"/>
                      </a:endParaRPr>
                    </a:p>
                  </a:txBody>
                  <a:tcPr/>
                </a:tc>
              </a:tr>
              <a:tr h="330099">
                <a:tc>
                  <a:txBody>
                    <a:bodyPr/>
                    <a:lstStyle/>
                    <a:p>
                      <a:r>
                        <a:rPr lang="en-GB" sz="2200" dirty="0" smtClean="0">
                          <a:latin typeface="Arial" panose="020B0604020202020204" pitchFamily="34" charset="0"/>
                          <a:cs typeface="Arial" panose="020B0604020202020204" pitchFamily="34" charset="0"/>
                        </a:rPr>
                        <a:t>August</a:t>
                      </a:r>
                      <a:endParaRPr lang="en-GB" sz="2200" dirty="0">
                        <a:latin typeface="Arial" panose="020B0604020202020204" pitchFamily="34" charset="0"/>
                        <a:cs typeface="Arial" panose="020B0604020202020204" pitchFamily="34" charset="0"/>
                      </a:endParaRPr>
                    </a:p>
                  </a:txBody>
                  <a:tcPr/>
                </a:tc>
                <a:tc>
                  <a:txBody>
                    <a:bodyPr/>
                    <a:lstStyle/>
                    <a:p>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90</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45</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r>
              <a:tr h="584021">
                <a:tc>
                  <a:txBody>
                    <a:bodyPr/>
                    <a:lstStyle/>
                    <a:p>
                      <a:r>
                        <a:rPr lang="en-GB" sz="2200" dirty="0" smtClean="0">
                          <a:latin typeface="Arial" panose="020B0604020202020204" pitchFamily="34" charset="0"/>
                          <a:cs typeface="Arial" panose="020B0604020202020204" pitchFamily="34" charset="0"/>
                        </a:rPr>
                        <a:t>September</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170,000</a:t>
                      </a:r>
                      <a:endParaRPr lang="en-GB" sz="2200" dirty="0">
                        <a:latin typeface="Arial" panose="020B0604020202020204" pitchFamily="34" charset="0"/>
                        <a:cs typeface="Arial" panose="020B0604020202020204" pitchFamily="34" charset="0"/>
                      </a:endParaRPr>
                    </a:p>
                  </a:txBody>
                  <a:tcPr/>
                </a:tc>
                <a:tc>
                  <a:txBody>
                    <a:bodyPr/>
                    <a:lstStyle/>
                    <a:p>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30</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r>
              <a:tr h="330099">
                <a:tc>
                  <a:txBody>
                    <a:bodyPr/>
                    <a:lstStyle/>
                    <a:p>
                      <a:r>
                        <a:rPr lang="en-GB" sz="2200" dirty="0" smtClean="0">
                          <a:latin typeface="Arial" panose="020B0604020202020204" pitchFamily="34" charset="0"/>
                          <a:cs typeface="Arial" panose="020B0604020202020204" pitchFamily="34" charset="0"/>
                        </a:rPr>
                        <a:t>October</a:t>
                      </a:r>
                      <a:endParaRPr lang="en-GB" sz="2200" dirty="0">
                        <a:latin typeface="Arial" panose="020B0604020202020204" pitchFamily="34" charset="0"/>
                        <a:cs typeface="Arial" panose="020B0604020202020204" pitchFamily="34" charset="0"/>
                      </a:endParaRPr>
                    </a:p>
                  </a:txBody>
                  <a:tcPr/>
                </a:tc>
                <a:tc>
                  <a:txBody>
                    <a:bodyPr/>
                    <a:lstStyle/>
                    <a:p>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55</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c>
                  <a:txBody>
                    <a:bodyPr/>
                    <a:lstStyle/>
                    <a:p>
                      <a:r>
                        <a:rPr lang="en-GB" sz="2200" dirty="0" smtClean="0">
                          <a:latin typeface="Arial" panose="020B0604020202020204" pitchFamily="34" charset="0"/>
                          <a:cs typeface="Arial" panose="020B0604020202020204" pitchFamily="34" charset="0"/>
                        </a:rPr>
                        <a:t>25</a:t>
                      </a:r>
                      <a:r>
                        <a:rPr lang="en-GB" sz="2200" dirty="0" smtClean="0">
                          <a:latin typeface="Arial" panose="020B0604020202020204" pitchFamily="34" charset="0"/>
                          <a:cs typeface="Arial" panose="020B0604020202020204" pitchFamily="34" charset="0"/>
                        </a:rPr>
                        <a:t>,000</a:t>
                      </a:r>
                      <a:endParaRPr lang="en-GB" sz="2200" dirty="0">
                        <a:latin typeface="Arial" panose="020B0604020202020204" pitchFamily="34" charset="0"/>
                        <a:cs typeface="Arial" panose="020B0604020202020204" pitchFamily="34" charset="0"/>
                      </a:endParaRPr>
                    </a:p>
                  </a:txBody>
                  <a:tcPr/>
                </a:tc>
              </a:tr>
            </a:tbl>
          </a:graphicData>
        </a:graphic>
      </p:graphicFrame>
      <p:sp>
        <p:nvSpPr>
          <p:cNvPr id="4" name="Rectangle 3"/>
          <p:cNvSpPr/>
          <p:nvPr/>
        </p:nvSpPr>
        <p:spPr>
          <a:xfrm>
            <a:off x="251518" y="5589240"/>
            <a:ext cx="8496945" cy="1015663"/>
          </a:xfrm>
          <a:prstGeom prst="rect">
            <a:avLst/>
          </a:prstGeom>
        </p:spPr>
        <p:txBody>
          <a:bodyPr wrap="square">
            <a:spAutoFit/>
          </a:bodyPr>
          <a:lstStyle/>
          <a:p>
            <a:pPr marL="439738" indent="-439738">
              <a:buClr>
                <a:srgbClr val="00B050"/>
              </a:buClr>
              <a:buFont typeface="Wingdings 3" panose="05040102010807070707" pitchFamily="18" charset="2"/>
              <a:buChar char=""/>
            </a:pPr>
            <a:r>
              <a:rPr lang="en-US" sz="2000" b="1" dirty="0">
                <a:solidFill>
                  <a:srgbClr val="FF0000"/>
                </a:solidFill>
              </a:rPr>
              <a:t>P3.3 – Task </a:t>
            </a:r>
            <a:r>
              <a:rPr lang="en-US" sz="2000" b="1" dirty="0" smtClean="0">
                <a:solidFill>
                  <a:srgbClr val="FF0000"/>
                </a:solidFill>
              </a:rPr>
              <a:t>04 – </a:t>
            </a:r>
            <a:r>
              <a:rPr lang="en-US" sz="2000" dirty="0" smtClean="0">
                <a:solidFill>
                  <a:srgbClr val="FF0000"/>
                </a:solidFill>
              </a:rPr>
              <a:t>From the figures above, comment on the Capital, Assets and current liabilities of the Northern Car Repairs. Draw conclusions on your comments on why this might be.</a:t>
            </a:r>
            <a:endParaRPr lang="en-US" sz="2000" dirty="0">
              <a:solidFill>
                <a:srgbClr val="FF0000"/>
              </a:solidFill>
            </a:endParaRPr>
          </a:p>
        </p:txBody>
      </p:sp>
    </p:spTree>
    <p:extLst>
      <p:ext uri="{BB962C8B-B14F-4D97-AF65-F5344CB8AC3E}">
        <p14:creationId xmlns:p14="http://schemas.microsoft.com/office/powerpoint/2010/main" val="2663648164"/>
      </p:ext>
    </p:extLst>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496945" cy="5293757"/>
          </a:xfrm>
          <a:prstGeom prst="rect">
            <a:avLst/>
          </a:prstGeom>
        </p:spPr>
        <p:txBody>
          <a:bodyPr wrap="square">
            <a:spAutoFit/>
          </a:bodyPr>
          <a:lstStyle/>
          <a:p>
            <a:pPr marL="439738" indent="-439738">
              <a:buClr>
                <a:srgbClr val="00B050"/>
              </a:buClr>
              <a:buFont typeface="Wingdings 3" panose="05040102010807070707" pitchFamily="18" charset="2"/>
              <a:buChar char=""/>
            </a:pPr>
            <a:r>
              <a:rPr lang="en-US" sz="2600" b="1" dirty="0">
                <a:solidFill>
                  <a:srgbClr val="FF0000"/>
                </a:solidFill>
              </a:rPr>
              <a:t>P3.1 – Task 01 – </a:t>
            </a:r>
            <a:r>
              <a:rPr lang="en-US" sz="2600" dirty="0">
                <a:solidFill>
                  <a:srgbClr val="FF0000"/>
                </a:solidFill>
              </a:rPr>
              <a:t>Describe with company examples, what Capital, Equity, Assets and Liabilities are to the manager of Northern Car Repairs.</a:t>
            </a:r>
          </a:p>
          <a:p>
            <a:pPr marL="439738" indent="-439738">
              <a:buClr>
                <a:srgbClr val="00B050"/>
              </a:buClr>
              <a:buFont typeface="Wingdings 3" panose="05040102010807070707" pitchFamily="18" charset="2"/>
              <a:buChar char=""/>
            </a:pPr>
            <a:r>
              <a:rPr lang="en-US" sz="2600" b="1" dirty="0" smtClean="0">
                <a:solidFill>
                  <a:srgbClr val="FF0000"/>
                </a:solidFill>
              </a:rPr>
              <a:t>P3.2 </a:t>
            </a:r>
            <a:r>
              <a:rPr lang="en-US" sz="2600" b="1" dirty="0">
                <a:solidFill>
                  <a:srgbClr val="FF0000"/>
                </a:solidFill>
              </a:rPr>
              <a:t>– Task 02 </a:t>
            </a:r>
            <a:r>
              <a:rPr lang="en-US" sz="2600" dirty="0">
                <a:solidFill>
                  <a:srgbClr val="FF0000"/>
                </a:solidFill>
              </a:rPr>
              <a:t>– Describe with examples the Principle of Accounting Equation, using Northern Car Repairs resources to help describe.</a:t>
            </a:r>
          </a:p>
          <a:p>
            <a:pPr marL="439738" indent="-439738">
              <a:buClr>
                <a:srgbClr val="00B050"/>
              </a:buClr>
              <a:buFont typeface="Wingdings 3" panose="05040102010807070707" pitchFamily="18" charset="2"/>
              <a:buChar char=""/>
            </a:pPr>
            <a:r>
              <a:rPr lang="en-US" sz="2600" b="1" dirty="0" smtClean="0">
                <a:solidFill>
                  <a:srgbClr val="FF0000"/>
                </a:solidFill>
              </a:rPr>
              <a:t>P3.3 – Task 03 - </a:t>
            </a:r>
            <a:r>
              <a:rPr lang="en-US" sz="2600" dirty="0" smtClean="0">
                <a:solidFill>
                  <a:srgbClr val="FF0000"/>
                </a:solidFill>
              </a:rPr>
              <a:t>Complete </a:t>
            </a:r>
            <a:r>
              <a:rPr lang="en-US" sz="2600" dirty="0">
                <a:solidFill>
                  <a:srgbClr val="FF0000"/>
                </a:solidFill>
              </a:rPr>
              <a:t>the grey shaded boxes of the following table showing the value of assets, liabilities </a:t>
            </a:r>
            <a:r>
              <a:rPr lang="en-US" sz="2600" dirty="0" smtClean="0">
                <a:solidFill>
                  <a:srgbClr val="FF0000"/>
                </a:solidFill>
              </a:rPr>
              <a:t>and capital.</a:t>
            </a:r>
          </a:p>
          <a:p>
            <a:pPr marL="439738" indent="-439738">
              <a:buClr>
                <a:srgbClr val="00B050"/>
              </a:buClr>
              <a:buFont typeface="Wingdings 3" panose="05040102010807070707" pitchFamily="18" charset="2"/>
              <a:buChar char=""/>
            </a:pPr>
            <a:r>
              <a:rPr lang="en-US" sz="2600" b="1" dirty="0">
                <a:solidFill>
                  <a:srgbClr val="FF0000"/>
                </a:solidFill>
              </a:rPr>
              <a:t>P3.3 – Task 04 – </a:t>
            </a:r>
            <a:r>
              <a:rPr lang="en-US" sz="2600" dirty="0">
                <a:solidFill>
                  <a:srgbClr val="FF0000"/>
                </a:solidFill>
              </a:rPr>
              <a:t>From the figures above, comment on the Capital, Assets and current liabilities of the Northern Car Repairs. Draw conclusions on your comments on why this might be</a:t>
            </a:r>
            <a:r>
              <a:rPr lang="en-US" sz="2600" dirty="0" smtClean="0">
                <a:solidFill>
                  <a:srgbClr val="FF0000"/>
                </a:solidFill>
              </a:rPr>
              <a:t>.</a:t>
            </a:r>
            <a:endParaRPr lang="en-US" sz="260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3600" dirty="0" smtClean="0"/>
              <a:t>P3 – Assessment Tasks</a:t>
            </a:r>
            <a:endParaRPr lang="en-US" sz="3600" dirty="0"/>
          </a:p>
        </p:txBody>
      </p:sp>
    </p:spTree>
    <p:extLst>
      <p:ext uri="{BB962C8B-B14F-4D97-AF65-F5344CB8AC3E}">
        <p14:creationId xmlns:p14="http://schemas.microsoft.com/office/powerpoint/2010/main" val="2696029496"/>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Calculating the Points</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365125" indent="-365125">
              <a:buClr>
                <a:srgbClr val="00B050"/>
              </a:buClr>
              <a:buSzPct val="80000"/>
              <a:buFont typeface="Wingdings 3" panose="05040102010807070707" pitchFamily="18" charset="2"/>
              <a:buChar char=""/>
            </a:pP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number of points available for each unit depends on the unit grade achieved. </a:t>
            </a:r>
            <a:r>
              <a:rPr lang="en-US" sz="2400" dirty="0" smtClean="0">
                <a:solidFill>
                  <a:srgbClr val="000000"/>
                </a:solidFill>
                <a:latin typeface="Arial" panose="020B0604020202020204" pitchFamily="34" charset="0"/>
              </a:rPr>
              <a:t>Units </a:t>
            </a:r>
            <a:r>
              <a:rPr lang="en-US" sz="2400" dirty="0">
                <a:solidFill>
                  <a:srgbClr val="000000"/>
                </a:solidFill>
                <a:latin typeface="Arial" panose="020B0604020202020204" pitchFamily="34" charset="0"/>
              </a:rPr>
              <a:t>1 and </a:t>
            </a:r>
            <a:r>
              <a:rPr lang="en-US" sz="2400" dirty="0" smtClean="0">
                <a:solidFill>
                  <a:srgbClr val="000000"/>
                </a:solidFill>
                <a:latin typeface="Arial" panose="020B0604020202020204" pitchFamily="34" charset="0"/>
              </a:rPr>
              <a:t>22 in </a:t>
            </a:r>
            <a:r>
              <a:rPr lang="en-US" sz="2400" dirty="0">
                <a:solidFill>
                  <a:srgbClr val="000000"/>
                </a:solidFill>
                <a:latin typeface="Arial" panose="020B0604020202020204" pitchFamily="34" charset="0"/>
              </a:rPr>
              <a:t>the Cambridge </a:t>
            </a:r>
            <a:r>
              <a:rPr lang="en-US" sz="2400" dirty="0" err="1">
                <a:solidFill>
                  <a:srgbClr val="000000"/>
                </a:solidFill>
                <a:latin typeface="Arial" panose="020B0604020202020204" pitchFamily="34" charset="0"/>
              </a:rPr>
              <a:t>Technicals</a:t>
            </a:r>
            <a:r>
              <a:rPr lang="en-US" sz="2400" dirty="0">
                <a:solidFill>
                  <a:srgbClr val="000000"/>
                </a:solidFill>
                <a:latin typeface="Arial" panose="020B0604020202020204" pitchFamily="34" charset="0"/>
              </a:rPr>
              <a:t> in </a:t>
            </a:r>
            <a:r>
              <a:rPr lang="en-US" sz="2400" dirty="0" smtClean="0">
                <a:solidFill>
                  <a:srgbClr val="000000"/>
                </a:solidFill>
                <a:latin typeface="Arial" panose="020B0604020202020204" pitchFamily="34" charset="0"/>
              </a:rPr>
              <a:t>Business </a:t>
            </a:r>
            <a:r>
              <a:rPr lang="en-US" sz="2400" dirty="0">
                <a:solidFill>
                  <a:srgbClr val="000000"/>
                </a:solidFill>
                <a:latin typeface="Arial" panose="020B0604020202020204" pitchFamily="34" charset="0"/>
              </a:rPr>
              <a:t>are </a:t>
            </a:r>
            <a:r>
              <a:rPr lang="en-US" sz="2400" b="1" dirty="0" smtClean="0">
                <a:solidFill>
                  <a:srgbClr val="000000"/>
                </a:solidFill>
                <a:latin typeface="Arial" panose="020B0604020202020204" pitchFamily="34" charset="0"/>
              </a:rPr>
              <a:t>120 </a:t>
            </a:r>
            <a:r>
              <a:rPr lang="en-US" sz="2400" b="1" dirty="0">
                <a:solidFill>
                  <a:srgbClr val="000000"/>
                </a:solidFill>
                <a:latin typeface="Arial" panose="020B0604020202020204" pitchFamily="34" charset="0"/>
              </a:rPr>
              <a:t>GLH</a:t>
            </a:r>
            <a:r>
              <a:rPr lang="en-US" sz="2400" dirty="0">
                <a:solidFill>
                  <a:srgbClr val="000000"/>
                </a:solidFill>
                <a:latin typeface="Arial" panose="020B0604020202020204" pitchFamily="34" charset="0"/>
              </a:rPr>
              <a:t>; all other units are 60 GLH. </a:t>
            </a:r>
            <a:r>
              <a:rPr lang="en-US" sz="2400" dirty="0" smtClean="0">
                <a:solidFill>
                  <a:srgbClr val="000000"/>
                </a:solidFill>
                <a:latin typeface="Arial" panose="020B0604020202020204" pitchFamily="34" charset="0"/>
              </a:rPr>
              <a:t>The </a:t>
            </a:r>
            <a:r>
              <a:rPr lang="en-US" sz="2400" dirty="0">
                <a:solidFill>
                  <a:srgbClr val="000000"/>
                </a:solidFill>
                <a:latin typeface="Arial" panose="020B0604020202020204" pitchFamily="34" charset="0"/>
              </a:rPr>
              <a:t>table below shows the number of points issued for each grade</a:t>
            </a:r>
            <a:r>
              <a:rPr lang="en-US" sz="2400"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sz="2400"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sz="2400" dirty="0" smtClean="0">
              <a:solidFill>
                <a:srgbClr val="000000"/>
              </a:solidFill>
              <a:latin typeface="Arial" panose="020B0604020202020204" pitchFamily="34" charset="0"/>
            </a:endParaRPr>
          </a:p>
          <a:p>
            <a:pPr>
              <a:buClr>
                <a:srgbClr val="00B050"/>
              </a:buClr>
              <a:buSzPct val="80000"/>
            </a:pPr>
            <a:r>
              <a:rPr lang="en-US" sz="2400" dirty="0">
                <a:solidFill>
                  <a:srgbClr val="000000"/>
                </a:solidFill>
                <a:latin typeface="Arial" panose="020B0604020202020204" pitchFamily="34" charset="0"/>
              </a:rPr>
              <a:t>		</a:t>
            </a:r>
          </a:p>
          <a:p>
            <a:pPr>
              <a:buClr>
                <a:srgbClr val="00B050"/>
              </a:buClr>
              <a:buSzPct val="80000"/>
            </a:pPr>
            <a:r>
              <a:rPr lang="en-GB" sz="2400" dirty="0">
                <a:solidFill>
                  <a:srgbClr val="000000"/>
                </a:solidFill>
                <a:latin typeface="Arial" panose="020B0604020202020204" pitchFamily="34" charset="0"/>
              </a:rPr>
              <a:t>	</a:t>
            </a:r>
            <a:endParaRPr lang="en-GB" sz="2400" dirty="0" smtClean="0">
              <a:solidFill>
                <a:srgbClr val="000000"/>
              </a:solidFill>
              <a:latin typeface="Arial" panose="020B0604020202020204" pitchFamily="34" charset="0"/>
            </a:endParaRPr>
          </a:p>
          <a:p>
            <a:pPr>
              <a:buClr>
                <a:srgbClr val="00B050"/>
              </a:buClr>
              <a:buSzPct val="80000"/>
            </a:pPr>
            <a:endParaRPr lang="en-US" sz="2400" dirty="0" smtClean="0">
              <a:solidFill>
                <a:srgbClr val="000000"/>
              </a:solidFill>
              <a:latin typeface="Arial" panose="020B0604020202020204" pitchFamily="34" charset="0"/>
            </a:endParaRPr>
          </a:p>
          <a:p>
            <a:pPr marL="365125" indent="-365125">
              <a:buClr>
                <a:srgbClr val="00B050"/>
              </a:buClr>
              <a:buSzPct val="80000"/>
              <a:buFont typeface="Wingdings 3" panose="05040102010807070707" pitchFamily="18" charset="2"/>
              <a:buChar char=""/>
            </a:pPr>
            <a:r>
              <a:rPr lang="en-US" sz="2400" dirty="0"/>
              <a:t>To calculate the learner’s qualification </a:t>
            </a:r>
            <a:r>
              <a:rPr lang="en-US" sz="2400" dirty="0" smtClean="0"/>
              <a:t>grade you </a:t>
            </a:r>
            <a:r>
              <a:rPr lang="en-US" sz="2400" dirty="0"/>
              <a:t>will need to add up all the points for the units the learner has achieved, making sure they’ve covered the appropriate mandatory content, taken sufficient externally assessed units, and any units required for the chosen pathway</a:t>
            </a:r>
            <a:r>
              <a:rPr lang="en-US" sz="2400" dirty="0" smtClean="0"/>
              <a:t>.</a:t>
            </a:r>
            <a:endParaRPr lang="en-GB" sz="24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05610440"/>
              </p:ext>
            </p:extLst>
          </p:nvPr>
        </p:nvGraphicFramePr>
        <p:xfrm>
          <a:off x="395536" y="3046080"/>
          <a:ext cx="8424935" cy="1584960"/>
        </p:xfrm>
        <a:graphic>
          <a:graphicData uri="http://schemas.openxmlformats.org/drawingml/2006/table">
            <a:tbl>
              <a:tblPr firstRow="1" bandRow="1">
                <a:tableStyleId>{5C22544A-7EE6-4342-B048-85BDC9FD1C3A}</a:tableStyleId>
              </a:tblPr>
              <a:tblGrid>
                <a:gridCol w="1684987"/>
                <a:gridCol w="1684987"/>
                <a:gridCol w="1684987"/>
                <a:gridCol w="1684987"/>
                <a:gridCol w="1684987"/>
              </a:tblGrid>
              <a:tr h="182838">
                <a:tc>
                  <a:txBody>
                    <a:bodyPr/>
                    <a:lstStyle/>
                    <a:p>
                      <a:r>
                        <a:rPr kumimoji="0" lang="en-GB" sz="2000" b="1" kern="1200" dirty="0" smtClean="0">
                          <a:solidFill>
                            <a:srgbClr val="000000"/>
                          </a:solidFill>
                          <a:latin typeface="Arial" panose="020B0604020202020204" pitchFamily="34" charset="0"/>
                          <a:ea typeface="+mn-ea"/>
                          <a:cs typeface="Arial" panose="020B0604020202020204" pitchFamily="34" charset="0"/>
                        </a:rPr>
                        <a:t>Unit GLH</a:t>
                      </a:r>
                      <a:endParaRPr kumimoji="0" lang="en-GB" sz="2000" b="1" kern="1200" dirty="0">
                        <a:solidFill>
                          <a:srgbClr val="000000"/>
                        </a:solidFill>
                        <a:latin typeface="Arial" panose="020B0604020202020204" pitchFamily="34" charset="0"/>
                        <a:ea typeface="+mn-ea"/>
                        <a:cs typeface="Arial" panose="020B0604020202020204" pitchFamily="34" charset="0"/>
                      </a:endParaRPr>
                    </a:p>
                  </a:txBody>
                  <a:tcPr/>
                </a:tc>
                <a:tc gridSpan="4">
                  <a:txBody>
                    <a:bodyPr/>
                    <a:lstStyle/>
                    <a:p>
                      <a:r>
                        <a:rPr lang="en-US" sz="2000" b="1" dirty="0" smtClean="0">
                          <a:solidFill>
                            <a:srgbClr val="000000"/>
                          </a:solidFill>
                          <a:latin typeface="Arial" panose="020B0604020202020204" pitchFamily="34" charset="0"/>
                          <a:cs typeface="Arial" panose="020B0604020202020204" pitchFamily="34" charset="0"/>
                        </a:rPr>
                        <a:t>Points table for units based on GLH </a:t>
                      </a:r>
                      <a:endParaRPr lang="en-GB" sz="2000" dirty="0">
                        <a:latin typeface="Arial" panose="020B0604020202020204" pitchFamily="34" charset="0"/>
                        <a:cs typeface="Arial" panose="020B0604020202020204" pitchFamily="34" charset="0"/>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15583">
                <a:tc>
                  <a:txBody>
                    <a:bodyPr/>
                    <a:lstStyle/>
                    <a:p>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Pass </a:t>
                      </a:r>
                      <a:endParaRPr lang="en-GB" sz="20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rgbClr val="000000"/>
                          </a:solidFill>
                          <a:latin typeface="Arial" panose="020B0604020202020204" pitchFamily="34" charset="0"/>
                          <a:cs typeface="Arial" panose="020B0604020202020204" pitchFamily="34" charset="0"/>
                        </a:rPr>
                        <a:t>Merit </a:t>
                      </a:r>
                      <a:endParaRPr lang="en-GB" sz="2000" dirty="0" smtClean="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Distinction </a:t>
                      </a:r>
                      <a:endParaRPr lang="en-GB" sz="2000" dirty="0">
                        <a:latin typeface="Arial" panose="020B0604020202020204" pitchFamily="34" charset="0"/>
                        <a:cs typeface="Arial" panose="020B0604020202020204" pitchFamily="34" charset="0"/>
                      </a:endParaRPr>
                    </a:p>
                  </a:txBody>
                  <a:tcPr/>
                </a:tc>
                <a:tc>
                  <a:txBody>
                    <a:bodyPr/>
                    <a:lstStyle/>
                    <a:p>
                      <a:r>
                        <a:rPr lang="en-GB" sz="2000" dirty="0" smtClean="0">
                          <a:solidFill>
                            <a:srgbClr val="000000"/>
                          </a:solidFill>
                          <a:latin typeface="Arial" panose="020B0604020202020204" pitchFamily="34" charset="0"/>
                          <a:cs typeface="Arial" panose="020B0604020202020204" pitchFamily="34" charset="0"/>
                        </a:rPr>
                        <a:t>Unclassified </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60 </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14</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18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r h="182838">
                <a:tc>
                  <a:txBody>
                    <a:bodyPr/>
                    <a:lstStyle/>
                    <a:p>
                      <a:r>
                        <a:rPr lang="en-GB" sz="2000" b="1" dirty="0" smtClean="0">
                          <a:solidFill>
                            <a:srgbClr val="000000"/>
                          </a:solidFill>
                          <a:latin typeface="Arial" panose="020B0604020202020204" pitchFamily="34" charset="0"/>
                          <a:cs typeface="Arial" panose="020B0604020202020204" pitchFamily="34" charset="0"/>
                        </a:rPr>
                        <a:t>120</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28</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32</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36</a:t>
                      </a:r>
                      <a:endParaRPr lang="en-GB" sz="2000" dirty="0">
                        <a:latin typeface="Arial" panose="020B0604020202020204" pitchFamily="34" charset="0"/>
                        <a:cs typeface="Arial" panose="020B0604020202020204" pitchFamily="34" charset="0"/>
                      </a:endParaRPr>
                    </a:p>
                  </a:txBody>
                  <a:tcPr/>
                </a:tc>
                <a:tc>
                  <a:txBody>
                    <a:bodyPr/>
                    <a:lstStyle/>
                    <a:p>
                      <a:r>
                        <a:rPr lang="en-US" sz="2000" dirty="0" smtClean="0">
                          <a:latin typeface="Arial" panose="020B0604020202020204" pitchFamily="34" charset="0"/>
                          <a:cs typeface="Arial" panose="020B0604020202020204" pitchFamily="34" charset="0"/>
                        </a:rPr>
                        <a:t>0</a:t>
                      </a:r>
                      <a:endParaRPr lang="en-GB" sz="20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3600" dirty="0">
                <a:solidFill>
                  <a:srgbClr val="000000"/>
                </a:solidFill>
                <a:latin typeface="Arial" panose="020B0604020202020204" pitchFamily="34" charset="0"/>
              </a:rPr>
              <a:t>Qualification </a:t>
            </a:r>
            <a:r>
              <a:rPr lang="en-US" sz="3600" dirty="0" smtClean="0">
                <a:solidFill>
                  <a:srgbClr val="000000"/>
                </a:solidFill>
                <a:latin typeface="Arial" panose="020B0604020202020204" pitchFamily="34" charset="0"/>
              </a:rPr>
              <a:t>Grade Table - Diploma</a:t>
            </a:r>
            <a:endParaRPr lang="en-US" sz="36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5632311"/>
          </a:xfrm>
          <a:prstGeom prst="rect">
            <a:avLst/>
          </a:prstGeom>
        </p:spPr>
        <p:txBody>
          <a:bodyPr wrap="square">
            <a:spAutoFit/>
          </a:bodyPr>
          <a:lstStyle/>
          <a:p>
            <a:pPr marL="285750" indent="-285750">
              <a:buClr>
                <a:srgbClr val="00B050"/>
              </a:buClr>
              <a:buSzPct val="80000"/>
              <a:buFont typeface="Wingdings 3" panose="05040102010807070707" pitchFamily="18" charset="2"/>
              <a:buChar char=""/>
            </a:pPr>
            <a:r>
              <a:rPr lang="en-US" dirty="0">
                <a:solidFill>
                  <a:srgbClr val="000000"/>
                </a:solidFill>
                <a:latin typeface="Arial" panose="020B0604020202020204" pitchFamily="34" charset="0"/>
              </a:rPr>
              <a:t>Having calculated the total number of points based on the unit grades you would check this figure in the qualification grade table, for the relevant qualification, to identify the overall qualification grade. If a learner doesn’t achieve the lowest points score required for the qualification, we issue an unclassified result.</a:t>
            </a:r>
          </a:p>
          <a:p>
            <a:pPr>
              <a:buClr>
                <a:srgbClr val="00B050"/>
              </a:buClr>
              <a:buSzPct val="80000"/>
            </a:pPr>
            <a:r>
              <a:rPr lang="en-US" b="1" dirty="0">
                <a:solidFill>
                  <a:srgbClr val="000000"/>
                </a:solidFill>
                <a:latin typeface="Arial" panose="020B0604020202020204" pitchFamily="34" charset="0"/>
              </a:rPr>
              <a:t>Example A</a:t>
            </a:r>
          </a:p>
          <a:p>
            <a:pPr marL="285750" indent="-285750">
              <a:buClr>
                <a:srgbClr val="00B050"/>
              </a:buClr>
              <a:buSzPct val="80000"/>
              <a:buFont typeface="Wingdings 3" panose="05040102010807070707" pitchFamily="18" charset="2"/>
              <a:buChar char=""/>
            </a:pPr>
            <a:r>
              <a:rPr lang="en-US" dirty="0">
                <a:solidFill>
                  <a:srgbClr val="000000"/>
                </a:solidFill>
                <a:latin typeface="Arial" panose="020B0604020202020204" pitchFamily="34" charset="0"/>
              </a:rPr>
              <a:t>Learner A has taken the units required for the Foundation Diploma</a:t>
            </a:r>
            <a:r>
              <a:rPr lang="en-US" dirty="0" smtClean="0">
                <a:solidFill>
                  <a:srgbClr val="000000"/>
                </a:solidFill>
                <a:latin typeface="Arial" panose="020B0604020202020204" pitchFamily="34" charset="0"/>
              </a:rPr>
              <a:t>:</a:t>
            </a: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smtClean="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endParaRPr lang="en-US" dirty="0">
              <a:solidFill>
                <a:srgbClr val="000000"/>
              </a:solidFill>
              <a:latin typeface="Arial" panose="020B0604020202020204" pitchFamily="34" charset="0"/>
            </a:endParaRPr>
          </a:p>
          <a:p>
            <a:pPr marL="285750" indent="-285750">
              <a:buClr>
                <a:srgbClr val="00B050"/>
              </a:buClr>
              <a:buSzPct val="80000"/>
              <a:buFont typeface="Wingdings 3" panose="05040102010807070707" pitchFamily="18" charset="2"/>
              <a:buChar char=""/>
            </a:pPr>
            <a:r>
              <a:rPr lang="en-US" dirty="0"/>
              <a:t>In this example, Learner A has an overall qualification grade of a Merit </a:t>
            </a:r>
            <a:r>
              <a:rPr lang="en-US" dirty="0" err="1"/>
              <a:t>Merit</a:t>
            </a:r>
            <a:r>
              <a:rPr lang="en-US" dirty="0"/>
              <a:t>. </a:t>
            </a:r>
            <a:endParaRPr lang="en-US" dirty="0" smtClean="0">
              <a:solidFill>
                <a:srgbClr val="000000"/>
              </a:solidFill>
              <a:latin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790661191"/>
              </p:ext>
            </p:extLst>
          </p:nvPr>
        </p:nvGraphicFramePr>
        <p:xfrm>
          <a:off x="395536" y="3140968"/>
          <a:ext cx="8424935" cy="3143250"/>
        </p:xfrm>
        <a:graphic>
          <a:graphicData uri="http://schemas.openxmlformats.org/drawingml/2006/table">
            <a:tbl>
              <a:tblPr>
                <a:tableStyleId>{E8B1032C-EA38-4F05-BA0D-38AFFFC7BED3}</a:tableStyleId>
              </a:tblPr>
              <a:tblGrid>
                <a:gridCol w="1728192"/>
                <a:gridCol w="1512168"/>
                <a:gridCol w="2520280"/>
                <a:gridCol w="2664295"/>
              </a:tblGrid>
              <a:tr h="190500">
                <a:tc>
                  <a:txBody>
                    <a:bodyPr/>
                    <a:lstStyle/>
                    <a:p>
                      <a:pPr algn="l" fontAlgn="b"/>
                      <a:r>
                        <a:rPr lang="en-GB" sz="2000" b="1" u="none" strike="noStrike" dirty="0" smtClean="0">
                          <a:effectLst/>
                          <a:latin typeface="Arial" panose="020B0604020202020204" pitchFamily="34" charset="0"/>
                          <a:cs typeface="Arial" panose="020B0604020202020204" pitchFamily="34" charset="0"/>
                        </a:rPr>
                        <a:t>Unit</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u="none" strike="noStrike" dirty="0" smtClean="0">
                          <a:effectLst/>
                          <a:latin typeface="Arial" panose="020B0604020202020204" pitchFamily="34" charset="0"/>
                          <a:cs typeface="Arial" panose="020B0604020202020204" pitchFamily="34" charset="0"/>
                        </a:rPr>
                        <a:t>GLH</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i="0" u="none" strike="noStrike" dirty="0" smtClean="0">
                          <a:solidFill>
                            <a:srgbClr val="000000"/>
                          </a:solidFill>
                          <a:effectLst/>
                          <a:latin typeface="Arial" panose="020B0604020202020204" pitchFamily="34" charset="0"/>
                          <a:cs typeface="Arial" panose="020B0604020202020204" pitchFamily="34" charset="0"/>
                        </a:rPr>
                        <a:t>Grade</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i="0" u="none" strike="noStrike" dirty="0" smtClean="0">
                          <a:solidFill>
                            <a:srgbClr val="000000"/>
                          </a:solidFill>
                          <a:effectLst/>
                          <a:latin typeface="Arial" panose="020B0604020202020204" pitchFamily="34" charset="0"/>
                          <a:cs typeface="Arial" panose="020B0604020202020204" pitchFamily="34" charset="0"/>
                        </a:rPr>
                        <a:t>Number of Points</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1</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120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28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2</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Merit</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16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242297">
                <a:tc>
                  <a:txBody>
                    <a:bodyPr/>
                    <a:lstStyle/>
                    <a:p>
                      <a:pPr algn="l" fontAlgn="b"/>
                      <a:r>
                        <a:rPr lang="en-GB" sz="2000" u="none" strike="noStrike" dirty="0" smtClean="0">
                          <a:effectLst/>
                          <a:latin typeface="Arial" panose="020B0604020202020204" pitchFamily="34" charset="0"/>
                          <a:cs typeface="Arial" panose="020B0604020202020204" pitchFamily="34" charset="0"/>
                        </a:rPr>
                        <a:t>3</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14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4</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Merit</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16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u="none" strike="noStrike" dirty="0" smtClean="0">
                          <a:effectLst/>
                          <a:latin typeface="Arial" panose="020B0604020202020204" pitchFamily="34" charset="0"/>
                          <a:cs typeface="Arial" panose="020B0604020202020204" pitchFamily="34" charset="0"/>
                        </a:rPr>
                        <a:t>11</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u="none" strike="noStrike" dirty="0" smtClean="0">
                          <a:effectLst/>
                          <a:latin typeface="Arial" panose="020B0604020202020204" pitchFamily="34" charset="0"/>
                          <a:cs typeface="Arial" panose="020B0604020202020204" pitchFamily="34" charset="0"/>
                        </a:rPr>
                        <a:t>Distinction</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18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16</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14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17</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Distinction</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18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20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60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Pass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 14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190500">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Total GLH</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540</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0" i="0" u="none" strike="noStrike" dirty="0" smtClean="0">
                          <a:solidFill>
                            <a:srgbClr val="000000"/>
                          </a:solidFill>
                          <a:effectLst/>
                          <a:latin typeface="Arial" panose="020B0604020202020204" pitchFamily="34" charset="0"/>
                          <a:cs typeface="Arial" panose="020B0604020202020204" pitchFamily="34" charset="0"/>
                        </a:rPr>
                        <a:t>Total no. of points</a:t>
                      </a:r>
                      <a:endParaRPr lang="en-GB" sz="20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000" b="1" i="0" u="none" strike="noStrike" dirty="0" smtClean="0">
                          <a:solidFill>
                            <a:srgbClr val="000000"/>
                          </a:solidFill>
                          <a:effectLst/>
                          <a:latin typeface="Arial" panose="020B0604020202020204" pitchFamily="34" charset="0"/>
                          <a:cs typeface="Arial" panose="020B0604020202020204" pitchFamily="34" charset="0"/>
                        </a:rPr>
                        <a:t>= 138 points</a:t>
                      </a:r>
                      <a:endParaRPr lang="en-GB" sz="20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13361582"/>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Foundation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Foundation Diploma (</a:t>
            </a:r>
            <a:r>
              <a:rPr lang="en-US" sz="2800" b="1" dirty="0">
                <a:solidFill>
                  <a:srgbClr val="000000"/>
                </a:solidFill>
                <a:latin typeface="Arial" panose="020B0604020202020204" pitchFamily="34" charset="0"/>
              </a:rPr>
              <a:t>540 GLH</a:t>
            </a:r>
            <a:r>
              <a:rPr lang="en-US" sz="2800" dirty="0">
                <a:solidFill>
                  <a:srgbClr val="000000"/>
                </a:solidFill>
                <a:latin typeface="Arial" panose="020B0604020202020204" pitchFamily="34" charset="0"/>
              </a:rPr>
              <a:t>)</a:t>
            </a:r>
          </a:p>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23139194"/>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a:effectLst/>
                          <a:latin typeface="Arial" panose="020B0604020202020204" pitchFamily="34" charset="0"/>
                          <a:cs typeface="Arial" panose="020B0604020202020204" pitchFamily="34" charset="0"/>
                        </a:rPr>
                        <a:t>156 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a:effectLst/>
                          <a:latin typeface="Arial" panose="020B0604020202020204" pitchFamily="34" charset="0"/>
                          <a:cs typeface="Arial" panose="020B0604020202020204" pitchFamily="34" charset="0"/>
                        </a:rPr>
                        <a:t>153 – 155</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150 – 152</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144 – 149</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138 – 143</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132 – 137</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126 – 131</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a:effectLst/>
                          <a:latin typeface="Arial" panose="020B0604020202020204" pitchFamily="34" charset="0"/>
                          <a:cs typeface="Arial" panose="020B0604020202020204" pitchFamily="34" charset="0"/>
                        </a:rPr>
                        <a:t>Below 126</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2801837664"/>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8784976" cy="620688"/>
          </a:xfrm>
        </p:spPr>
        <p:txBody>
          <a:bodyPr>
            <a:noAutofit/>
          </a:bodyPr>
          <a:lstStyle/>
          <a:p>
            <a:pPr>
              <a:buClr>
                <a:srgbClr val="00B050"/>
              </a:buClr>
              <a:buSzPct val="80000"/>
            </a:pPr>
            <a:r>
              <a:rPr lang="en-US" sz="2800" dirty="0">
                <a:solidFill>
                  <a:srgbClr val="000000"/>
                </a:solidFill>
                <a:latin typeface="Arial" panose="020B0604020202020204" pitchFamily="34" charset="0"/>
              </a:rPr>
              <a:t>Qualification </a:t>
            </a:r>
            <a:r>
              <a:rPr lang="en-US" sz="2800" dirty="0" smtClean="0">
                <a:solidFill>
                  <a:srgbClr val="000000"/>
                </a:solidFill>
                <a:latin typeface="Arial" panose="020B0604020202020204" pitchFamily="34" charset="0"/>
              </a:rPr>
              <a:t>Grade Table – Technical Diploma</a:t>
            </a:r>
            <a:endParaRPr lang="en-US" sz="2800" dirty="0">
              <a:solidFill>
                <a:srgbClr val="000000"/>
              </a:solidFill>
              <a:latin typeface="Arial" panose="020B0604020202020204" pitchFamily="34" charset="0"/>
            </a:endParaRPr>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251520" y="1052736"/>
            <a:ext cx="8568952" cy="1815882"/>
          </a:xfrm>
          <a:prstGeom prst="rect">
            <a:avLst/>
          </a:prstGeom>
        </p:spPr>
        <p:txBody>
          <a:bodyPr wrap="square">
            <a:spAutoFit/>
          </a:bodyPr>
          <a:lstStyle/>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Qualification grade table OCR Level 3 Cambridge Technical Diploma </a:t>
            </a:r>
            <a:r>
              <a:rPr lang="en-US" sz="2800" b="1" dirty="0">
                <a:solidFill>
                  <a:srgbClr val="000000"/>
                </a:solidFill>
                <a:latin typeface="Arial" panose="020B0604020202020204" pitchFamily="34" charset="0"/>
              </a:rPr>
              <a:t>(720 GLH)</a:t>
            </a:r>
          </a:p>
          <a:p>
            <a:pPr marL="365125" indent="-365125">
              <a:buClr>
                <a:srgbClr val="00B050"/>
              </a:buClr>
              <a:buSzPct val="80000"/>
              <a:buFont typeface="Wingdings 3" panose="05040102010807070707" pitchFamily="18" charset="2"/>
              <a:buChar char=""/>
            </a:pPr>
            <a:r>
              <a:rPr lang="en-US" sz="2800" dirty="0">
                <a:solidFill>
                  <a:srgbClr val="000000"/>
                </a:solidFill>
                <a:latin typeface="Arial" panose="020B0604020202020204" pitchFamily="34" charset="0"/>
              </a:rPr>
              <a:t>The table below shows the points ranges and the grades that those ranges achieve.</a:t>
            </a:r>
            <a:endParaRPr lang="en-US" sz="2800" dirty="0" smtClean="0">
              <a:solidFill>
                <a:srgbClr val="000000"/>
              </a:solidFill>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20743677"/>
              </p:ext>
            </p:extLst>
          </p:nvPr>
        </p:nvGraphicFramePr>
        <p:xfrm>
          <a:off x="395536" y="2970979"/>
          <a:ext cx="8280920" cy="3554365"/>
        </p:xfrm>
        <a:graphic>
          <a:graphicData uri="http://schemas.openxmlformats.org/drawingml/2006/table">
            <a:tbl>
              <a:tblPr>
                <a:tableStyleId>{10A1B5D5-9B99-4C35-A422-299274C87663}</a:tableStyleId>
              </a:tblPr>
              <a:tblGrid>
                <a:gridCol w="2473968"/>
                <a:gridCol w="4157640"/>
                <a:gridCol w="1649312"/>
              </a:tblGrid>
              <a:tr h="256179">
                <a:tc>
                  <a:txBody>
                    <a:bodyPr/>
                    <a:lstStyle/>
                    <a:p>
                      <a:pPr algn="l" fontAlgn="b"/>
                      <a:r>
                        <a:rPr lang="en-GB" sz="2400" b="1" u="none" strike="noStrike" dirty="0">
                          <a:effectLst/>
                          <a:latin typeface="Arial" panose="020B0604020202020204" pitchFamily="34" charset="0"/>
                          <a:cs typeface="Arial" panose="020B0604020202020204" pitchFamily="34" charset="0"/>
                        </a:rPr>
                        <a:t>Points range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b="1" u="none" strike="noStrike" dirty="0">
                          <a:effectLst/>
                          <a:latin typeface="Arial" panose="020B0604020202020204" pitchFamily="34" charset="0"/>
                          <a:cs typeface="Arial" panose="020B0604020202020204" pitchFamily="34" charset="0"/>
                        </a:rPr>
                        <a:t>Grade</a:t>
                      </a:r>
                      <a:endParaRPr lang="en-GB" sz="24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208 </a:t>
                      </a:r>
                      <a:r>
                        <a:rPr lang="en-GB" sz="2400" u="none" strike="noStrike" dirty="0">
                          <a:effectLst/>
                          <a:latin typeface="Arial" panose="020B0604020202020204" pitchFamily="34" charset="0"/>
                          <a:cs typeface="Arial" panose="020B0604020202020204" pitchFamily="34" charset="0"/>
                        </a:rPr>
                        <a:t>and above</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463685">
                <a:tc>
                  <a:txBody>
                    <a:bodyPr/>
                    <a:lstStyle/>
                    <a:p>
                      <a:pPr algn="l" fontAlgn="b"/>
                      <a:r>
                        <a:rPr lang="en-GB" sz="2400" u="none" strike="noStrike" dirty="0" smtClean="0">
                          <a:effectLst/>
                          <a:latin typeface="Arial" panose="020B0604020202020204" pitchFamily="34" charset="0"/>
                          <a:cs typeface="Arial" panose="020B0604020202020204" pitchFamily="34" charset="0"/>
                        </a:rPr>
                        <a:t>204 - 207</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200 – 203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a:t>
                      </a:r>
                      <a:r>
                        <a:rPr lang="en-GB" sz="2400" u="none" strike="noStrike" dirty="0" err="1">
                          <a:effectLst/>
                          <a:latin typeface="Arial" panose="020B0604020202020204" pitchFamily="34" charset="0"/>
                          <a:cs typeface="Arial" panose="020B0604020202020204" pitchFamily="34" charset="0"/>
                        </a:rPr>
                        <a:t>Distinction</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DD</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192 – 199</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Distinction 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DM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184 – 191</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a:t>
                      </a:r>
                      <a:r>
                        <a:rPr lang="en-GB" sz="2400" u="none" strike="noStrike" dirty="0" err="1">
                          <a:effectLst/>
                          <a:latin typeface="Arial" panose="020B0604020202020204" pitchFamily="34" charset="0"/>
                          <a:cs typeface="Arial" panose="020B0604020202020204" pitchFamily="34" charset="0"/>
                        </a:rPr>
                        <a:t>Merit</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MM</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176 – 183</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Merit 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MP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smtClean="0">
                          <a:effectLst/>
                          <a:latin typeface="Arial" panose="020B0604020202020204" pitchFamily="34" charset="0"/>
                          <a:cs typeface="Arial" panose="020B0604020202020204" pitchFamily="34" charset="0"/>
                        </a:rPr>
                        <a:t>168 - 175</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Pass </a:t>
                      </a:r>
                      <a:r>
                        <a:rPr lang="en-GB" sz="2400" u="none" strike="noStrike" dirty="0" err="1">
                          <a:effectLst/>
                          <a:latin typeface="Arial" panose="020B0604020202020204" pitchFamily="34" charset="0"/>
                          <a:cs typeface="Arial" panose="020B0604020202020204" pitchFamily="34" charset="0"/>
                        </a:rPr>
                        <a:t>Pass</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a:effectLst/>
                          <a:latin typeface="Arial" panose="020B0604020202020204" pitchFamily="34" charset="0"/>
                          <a:cs typeface="Arial" panose="020B0604020202020204" pitchFamily="34" charset="0"/>
                        </a:rPr>
                        <a:t>PP</a:t>
                      </a:r>
                      <a:endParaRPr lang="en-GB" sz="2400" b="0" i="0" u="none" strike="noStrike">
                        <a:solidFill>
                          <a:srgbClr val="000000"/>
                        </a:solidFill>
                        <a:effectLst/>
                        <a:latin typeface="Arial" panose="020B0604020202020204" pitchFamily="34" charset="0"/>
                        <a:cs typeface="Arial" panose="020B0604020202020204" pitchFamily="34" charset="0"/>
                      </a:endParaRPr>
                    </a:p>
                  </a:txBody>
                  <a:tcPr marL="9525" marR="9525" marT="9525" marB="0" anchor="b"/>
                </a:tc>
              </a:tr>
              <a:tr h="256179">
                <a:tc>
                  <a:txBody>
                    <a:bodyPr/>
                    <a:lstStyle/>
                    <a:p>
                      <a:pPr algn="l" fontAlgn="b"/>
                      <a:r>
                        <a:rPr lang="en-GB" sz="2400" u="none" strike="noStrike" dirty="0">
                          <a:effectLst/>
                          <a:latin typeface="Arial" panose="020B0604020202020204" pitchFamily="34" charset="0"/>
                          <a:cs typeface="Arial" panose="020B0604020202020204" pitchFamily="34" charset="0"/>
                        </a:rPr>
                        <a:t>Below </a:t>
                      </a:r>
                      <a:r>
                        <a:rPr lang="en-GB" sz="2400" u="none" strike="noStrike" dirty="0" smtClean="0">
                          <a:effectLst/>
                          <a:latin typeface="Arial" panose="020B0604020202020204" pitchFamily="34" charset="0"/>
                          <a:cs typeface="Arial" panose="020B0604020202020204" pitchFamily="34" charset="0"/>
                        </a:rPr>
                        <a:t>168</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Unclassified</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c>
                  <a:txBody>
                    <a:bodyPr/>
                    <a:lstStyle/>
                    <a:p>
                      <a:pPr algn="l" fontAlgn="b"/>
                      <a:r>
                        <a:rPr lang="en-GB" sz="2400" u="none" strike="noStrike" dirty="0">
                          <a:effectLst/>
                          <a:latin typeface="Arial" panose="020B0604020202020204" pitchFamily="34" charset="0"/>
                          <a:cs typeface="Arial" panose="020B0604020202020204" pitchFamily="34" charset="0"/>
                        </a:rPr>
                        <a:t>U</a:t>
                      </a:r>
                      <a:endParaRPr lang="en-GB" sz="2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bl>
          </a:graphicData>
        </a:graphic>
      </p:graphicFrame>
    </p:spTree>
    <p:extLst>
      <p:ext uri="{BB962C8B-B14F-4D97-AF65-F5344CB8AC3E}">
        <p14:creationId xmlns:p14="http://schemas.microsoft.com/office/powerpoint/2010/main" val="3182246552"/>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2"/>
          <p:cNvSpPr>
            <a:spLocks noGrp="1"/>
          </p:cNvSpPr>
          <p:nvPr>
            <p:ph type="title"/>
          </p:nvPr>
        </p:nvSpPr>
        <p:spPr>
          <a:xfrm>
            <a:off x="70266" y="72008"/>
            <a:ext cx="8859452" cy="548680"/>
          </a:xfrm>
        </p:spPr>
        <p:txBody>
          <a:bodyPr>
            <a:noAutofit/>
          </a:bodyPr>
          <a:lstStyle/>
          <a:p>
            <a:r>
              <a:rPr lang="en-US" sz="3600" dirty="0" smtClean="0"/>
              <a:t>Unit 01 – Learning Outcome (LO) Weightings</a:t>
            </a:r>
            <a:endParaRPr lang="en-US" sz="3600" dirty="0"/>
          </a:p>
        </p:txBody>
      </p:sp>
      <p:sp>
        <p:nvSpPr>
          <p:cNvPr id="4" name="Rectangle 3"/>
          <p:cNvSpPr/>
          <p:nvPr/>
        </p:nvSpPr>
        <p:spPr>
          <a:xfrm>
            <a:off x="251520" y="1124744"/>
            <a:ext cx="8568952" cy="5524589"/>
          </a:xfrm>
          <a:prstGeom prst="rect">
            <a:avLst/>
          </a:prstGeom>
        </p:spPr>
        <p:txBody>
          <a:bodyPr wrap="square">
            <a:spAutoFit/>
          </a:bodyPr>
          <a:lstStyle/>
          <a:p>
            <a:pPr>
              <a:spcAft>
                <a:spcPts val="600"/>
              </a:spcAft>
            </a:pPr>
            <a:r>
              <a:rPr lang="en-GB" sz="1900" b="1" dirty="0" smtClean="0">
                <a:solidFill>
                  <a:srgbClr val="FF0000"/>
                </a:solidFill>
                <a:latin typeface="Arial" panose="020B0604020202020204" pitchFamily="34" charset="0"/>
              </a:rPr>
              <a:t>Assessment Guidance </a:t>
            </a:r>
            <a:endParaRPr lang="en-GB" sz="1900" dirty="0" smtClean="0">
              <a:solidFill>
                <a:srgbClr val="FF0000"/>
              </a:solidFill>
              <a:latin typeface="Arial" panose="020B0604020202020204" pitchFamily="34" charset="0"/>
            </a:endParaRPr>
          </a:p>
          <a:p>
            <a:pPr marL="285750" indent="-285750">
              <a:spcAft>
                <a:spcPts val="600"/>
              </a:spcAft>
              <a:buClr>
                <a:srgbClr val="00B050"/>
              </a:buClr>
              <a:buFont typeface="Wingdings 3" panose="05040102010807070707" pitchFamily="18" charset="2"/>
              <a:buChar char=""/>
            </a:pPr>
            <a:r>
              <a:rPr lang="en-US" sz="1900" dirty="0" smtClean="0">
                <a:solidFill>
                  <a:srgbClr val="000000"/>
                </a:solidFill>
                <a:latin typeface="Arial" panose="020B0604020202020204" pitchFamily="34" charset="0"/>
              </a:rPr>
              <a:t>All </a:t>
            </a:r>
            <a:r>
              <a:rPr lang="en-US" sz="1900" dirty="0">
                <a:solidFill>
                  <a:srgbClr val="000000"/>
                </a:solidFill>
                <a:latin typeface="Arial" panose="020B0604020202020204" pitchFamily="34" charset="0"/>
              </a:rPr>
              <a:t>Learning Outcomes are assessed through an externally set written examination paper, worth a maximum of 60 marks and 1 hour 30 minutes in duration. </a:t>
            </a:r>
          </a:p>
          <a:p>
            <a:pPr marL="285750" indent="-285750">
              <a:spcAft>
                <a:spcPts val="600"/>
              </a:spcAft>
              <a:buClr>
                <a:srgbClr val="00B050"/>
              </a:buClr>
              <a:buFont typeface="Wingdings 3" panose="05040102010807070707" pitchFamily="18" charset="2"/>
              <a:buChar char=""/>
            </a:pPr>
            <a:r>
              <a:rPr lang="en-US" sz="1900" dirty="0">
                <a:solidFill>
                  <a:srgbClr val="000000"/>
                </a:solidFill>
                <a:latin typeface="Arial" panose="020B0604020202020204" pitchFamily="34" charset="0"/>
              </a:rPr>
              <a:t>The assessment comprises short answer questions and questions requiring more extended responses, some will be based on in tray exercises testing skills and underpinning knowledge. </a:t>
            </a:r>
          </a:p>
          <a:p>
            <a:pPr marL="285750" indent="-285750">
              <a:spcAft>
                <a:spcPts val="600"/>
              </a:spcAft>
              <a:buClr>
                <a:srgbClr val="00B050"/>
              </a:buClr>
              <a:buFont typeface="Wingdings 3" panose="05040102010807070707" pitchFamily="18" charset="2"/>
              <a:buChar char=""/>
            </a:pPr>
            <a:r>
              <a:rPr lang="en-US" sz="1900" dirty="0">
                <a:solidFill>
                  <a:srgbClr val="000000"/>
                </a:solidFill>
                <a:latin typeface="Arial" panose="020B0604020202020204" pitchFamily="34" charset="0"/>
              </a:rPr>
              <a:t>It is important for learners to have the opportunity to learn and apply the knowledge and skills in order to successfully achieve the unit. </a:t>
            </a:r>
          </a:p>
          <a:p>
            <a:pPr>
              <a:spcAft>
                <a:spcPts val="600"/>
              </a:spcAft>
            </a:pPr>
            <a:r>
              <a:rPr lang="en-GB" sz="1900" b="1" dirty="0" smtClean="0">
                <a:solidFill>
                  <a:srgbClr val="FF0000"/>
                </a:solidFill>
                <a:latin typeface="Arial" panose="020B0604020202020204" pitchFamily="34" charset="0"/>
              </a:rPr>
              <a:t>Synoptic Learning And Assessment </a:t>
            </a:r>
            <a:endParaRPr lang="en-GB" sz="1900" dirty="0" smtClean="0">
              <a:solidFill>
                <a:srgbClr val="FF0000"/>
              </a:solidFill>
              <a:latin typeface="Arial" panose="020B0604020202020204" pitchFamily="34" charset="0"/>
            </a:endParaRPr>
          </a:p>
          <a:p>
            <a:pPr marL="285750" indent="-285750">
              <a:spcAft>
                <a:spcPts val="600"/>
              </a:spcAft>
              <a:buClr>
                <a:srgbClr val="00B050"/>
              </a:buClr>
              <a:buFont typeface="Wingdings 3" panose="05040102010807070707" pitchFamily="18" charset="2"/>
              <a:buChar char=""/>
            </a:pPr>
            <a:r>
              <a:rPr lang="en-US" sz="1900" dirty="0" smtClean="0">
                <a:solidFill>
                  <a:srgbClr val="000000"/>
                </a:solidFill>
                <a:latin typeface="Arial" panose="020B0604020202020204" pitchFamily="34" charset="0"/>
              </a:rPr>
              <a:t>Ten </a:t>
            </a:r>
            <a:r>
              <a:rPr lang="en-US" sz="1900" dirty="0">
                <a:solidFill>
                  <a:srgbClr val="000000"/>
                </a:solidFill>
                <a:latin typeface="Arial" panose="020B0604020202020204" pitchFamily="34" charset="0"/>
              </a:rPr>
              <a:t>per cent of the marks in the examination for this unit will be allocated to synoptic application of knowledge. There’ll be questions that draw on knowledge and understanding from Unit 1 The business environment that then has to be applied in the context of this unit. </a:t>
            </a:r>
          </a:p>
          <a:p>
            <a:pPr marL="285750" indent="-285750">
              <a:spcAft>
                <a:spcPts val="600"/>
              </a:spcAft>
              <a:buClr>
                <a:srgbClr val="00B050"/>
              </a:buClr>
              <a:buFont typeface="Wingdings 3" panose="05040102010807070707" pitchFamily="18" charset="2"/>
              <a:buChar char=""/>
            </a:pPr>
            <a:r>
              <a:rPr lang="en-US" sz="1900" dirty="0">
                <a:solidFill>
                  <a:srgbClr val="000000"/>
                </a:solidFill>
                <a:latin typeface="Arial" panose="020B0604020202020204" pitchFamily="34" charset="0"/>
              </a:rPr>
              <a:t>It will be possible for learners to make connections between other units over and above the unit containing the key tasks for synoptic assessment, please see section 6 of the centre handbook for more detail. </a:t>
            </a:r>
            <a:endParaRPr lang="en-GB" sz="1900" dirty="0"/>
          </a:p>
        </p:txBody>
      </p:sp>
    </p:spTree>
    <p:extLst>
      <p:ext uri="{BB962C8B-B14F-4D97-AF65-F5344CB8AC3E}">
        <p14:creationId xmlns:p14="http://schemas.microsoft.com/office/powerpoint/2010/main" val="443216553"/>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3" name="Table 2"/>
          <p:cNvGraphicFramePr>
            <a:graphicFrameLocks noGrp="1"/>
          </p:cNvGraphicFramePr>
          <p:nvPr>
            <p:extLst>
              <p:ext uri="{D42A27DB-BD31-4B8C-83A1-F6EECF244321}">
                <p14:modId xmlns:p14="http://schemas.microsoft.com/office/powerpoint/2010/main" val="2187890239"/>
              </p:ext>
            </p:extLst>
          </p:nvPr>
        </p:nvGraphicFramePr>
        <p:xfrm>
          <a:off x="251520" y="976121"/>
          <a:ext cx="8580620" cy="5653537"/>
        </p:xfrm>
        <a:graphic>
          <a:graphicData uri="http://schemas.openxmlformats.org/drawingml/2006/table">
            <a:tbl>
              <a:tblPr firstRow="1" bandRow="1">
                <a:tableStyleId>{5C22544A-7EE6-4342-B048-85BDC9FD1C3A}</a:tableStyleId>
              </a:tblPr>
              <a:tblGrid>
                <a:gridCol w="1584176"/>
                <a:gridCol w="3024336"/>
                <a:gridCol w="2088232"/>
                <a:gridCol w="1883876"/>
              </a:tblGrid>
              <a:tr h="202312">
                <a:tc>
                  <a:txBody>
                    <a:bodyPr/>
                    <a:lstStyle/>
                    <a:p>
                      <a:pPr algn="ctr"/>
                      <a:r>
                        <a:rPr lang="en-US" sz="1000" dirty="0" smtClean="0">
                          <a:latin typeface="Arial" panose="020B0604020202020204" pitchFamily="34" charset="0"/>
                          <a:cs typeface="Arial" panose="020B0604020202020204" pitchFamily="34" charset="0"/>
                        </a:rPr>
                        <a:t>LO</a:t>
                      </a:r>
                      <a:endParaRPr lang="en-GB" sz="1000" dirty="0">
                        <a:latin typeface="Arial" panose="020B0604020202020204" pitchFamily="34" charset="0"/>
                        <a:cs typeface="Arial" panose="020B0604020202020204" pitchFamily="34" charset="0"/>
                      </a:endParaRPr>
                    </a:p>
                  </a:txBody>
                  <a:tcPr/>
                </a:tc>
                <a:tc>
                  <a:txBody>
                    <a:bodyPr/>
                    <a:lstStyle/>
                    <a:p>
                      <a:pPr algn="ctr"/>
                      <a:r>
                        <a:rPr lang="en-US" sz="1000" dirty="0" smtClean="0">
                          <a:latin typeface="Arial" panose="020B0604020202020204" pitchFamily="34" charset="0"/>
                          <a:cs typeface="Arial" panose="020B0604020202020204" pitchFamily="34" charset="0"/>
                        </a:rPr>
                        <a:t>Pass</a:t>
                      </a:r>
                      <a:endParaRPr lang="en-GB" sz="1000" dirty="0">
                        <a:latin typeface="Arial" panose="020B0604020202020204" pitchFamily="34" charset="0"/>
                        <a:cs typeface="Arial" panose="020B0604020202020204" pitchFamily="34" charset="0"/>
                      </a:endParaRPr>
                    </a:p>
                  </a:txBody>
                  <a:tcPr/>
                </a:tc>
                <a:tc>
                  <a:txBody>
                    <a:bodyPr/>
                    <a:lstStyle/>
                    <a:p>
                      <a:pPr algn="ctr"/>
                      <a:r>
                        <a:rPr lang="en-US" sz="1000" dirty="0" smtClean="0">
                          <a:latin typeface="Arial" panose="020B0604020202020204" pitchFamily="34" charset="0"/>
                          <a:cs typeface="Arial" panose="020B0604020202020204" pitchFamily="34" charset="0"/>
                        </a:rPr>
                        <a:t>Merit</a:t>
                      </a:r>
                      <a:endParaRPr lang="en-GB" sz="1000" dirty="0">
                        <a:latin typeface="Arial" panose="020B0604020202020204" pitchFamily="34" charset="0"/>
                        <a:cs typeface="Arial" panose="020B0604020202020204" pitchFamily="34" charset="0"/>
                      </a:endParaRPr>
                    </a:p>
                  </a:txBody>
                  <a:tcPr/>
                </a:tc>
                <a:tc>
                  <a:txBody>
                    <a:bodyPr/>
                    <a:lstStyle/>
                    <a:p>
                      <a:pPr algn="ctr"/>
                      <a:r>
                        <a:rPr lang="en-US" sz="1000" dirty="0" smtClean="0">
                          <a:latin typeface="Arial" panose="020B0604020202020204" pitchFamily="34" charset="0"/>
                          <a:cs typeface="Arial" panose="020B0604020202020204" pitchFamily="34" charset="0"/>
                        </a:rPr>
                        <a:t>Distinction</a:t>
                      </a:r>
                      <a:endParaRPr lang="en-GB" sz="1000" dirty="0">
                        <a:latin typeface="Arial" panose="020B0604020202020204" pitchFamily="34" charset="0"/>
                        <a:cs typeface="Arial" panose="020B0604020202020204" pitchFamily="34" charset="0"/>
                      </a:endParaRPr>
                    </a:p>
                  </a:txBody>
                  <a:tcPr/>
                </a:tc>
              </a:tr>
              <a:tr h="259229">
                <a:tc rowSpan="2">
                  <a:txBody>
                    <a:bodyPr/>
                    <a:lstStyle/>
                    <a:p>
                      <a:pPr marL="0" algn="l" rtl="0" eaLnBrk="1" latinLnBrk="0" hangingPunct="1"/>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1. Understand why businesses keep accurate accounting records</a:t>
                      </a:r>
                    </a:p>
                  </a:txBody>
                  <a:tcPr>
                    <a:solidFill>
                      <a:schemeClr val="accent1">
                        <a:lumMod val="20000"/>
                        <a:lumOff val="80000"/>
                      </a:schemeClr>
                    </a:solidFill>
                  </a:tcPr>
                </a:tc>
                <a:tc>
                  <a:txBody>
                    <a:bodyPr/>
                    <a:lstStyle/>
                    <a:p>
                      <a:pPr marL="0" algn="l" rtl="0" eaLnBrk="1" latinLnBrk="0" hangingPunct="1"/>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P1 - Explain the reasons for keeping accounting records in business organisations</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chemeClr val="accent1">
                        <a:lumMod val="20000"/>
                        <a:lumOff val="80000"/>
                      </a:schemeClr>
                    </a:solidFill>
                  </a:tcPr>
                </a:tc>
                <a:tc>
                  <a:txBody>
                    <a:bodyPr/>
                    <a:lstStyle/>
                    <a:p>
                      <a:pPr marL="0" algn="l" rtl="0" eaLnBrk="1" latinLnBrk="0" hangingPunct="1"/>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chemeClr val="accent1">
                        <a:lumMod val="20000"/>
                        <a:lumOff val="80000"/>
                      </a:schemeClr>
                    </a:solidFill>
                  </a:tcPr>
                </a:tc>
              </a:tr>
              <a:tr h="275064">
                <a:tc vMerge="1">
                  <a:txBody>
                    <a:bodyPr/>
                    <a:lstStyle/>
                    <a:p>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P2 - Describe the accounting record requirements of at least 3 different stakeholders for a specific organisation</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M1 - Explain how the failure to keep accurate accounting records could impact on stakeholders with reference to a specific business</a:t>
                      </a:r>
                    </a:p>
                  </a:txBody>
                  <a:tcP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D1 - Assess how a specific business applies an accounting concept or policy to their accounting records</a:t>
                      </a:r>
                    </a:p>
                  </a:txBody>
                  <a:tcPr>
                    <a:solidFill>
                      <a:schemeClr val="accent1">
                        <a:lumMod val="20000"/>
                        <a:lumOff val="80000"/>
                      </a:schemeClr>
                    </a:solidFill>
                  </a:tcPr>
                </a:tc>
              </a:tr>
              <a:tr h="509776">
                <a:tc>
                  <a:txBody>
                    <a:bodyPr/>
                    <a:lstStyle/>
                    <a:p>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2. Be able to use the accounting equation</a:t>
                      </a:r>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P3 - Calculate the value of assets, liabilities and capital from given data</a:t>
                      </a: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644232">
                <a:tc rowSpan="2">
                  <a:txBody>
                    <a:bodyPr/>
                    <a:lstStyle/>
                    <a:p>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3. Be able to prepare the principal documents in business transactions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baseline="0" dirty="0" smtClean="0">
                          <a:solidFill>
                            <a:schemeClr val="dk1"/>
                          </a:solidFill>
                          <a:latin typeface="Arial" panose="020B0604020202020204" pitchFamily="34" charset="0"/>
                          <a:ea typeface="+mn-ea"/>
                          <a:cs typeface="Arial" panose="020B0604020202020204" pitchFamily="34" charset="0"/>
                        </a:rPr>
                        <a:t>P4</a:t>
                      </a: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 - </a:t>
                      </a:r>
                      <a:r>
                        <a:rPr kumimoji="0" lang="en-GB" sz="1000" b="0" i="0" u="none" strike="noStrike" kern="1200" baseline="0" dirty="0" smtClean="0">
                          <a:solidFill>
                            <a:schemeClr val="dk1"/>
                          </a:solidFill>
                          <a:latin typeface="Arial" panose="020B0604020202020204" pitchFamily="34" charset="0"/>
                          <a:ea typeface="+mn-ea"/>
                          <a:cs typeface="Arial" panose="020B0604020202020204" pitchFamily="34" charset="0"/>
                        </a:rPr>
                        <a:t>Prepare principal source documents for given business transactions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M2 - Compare the accounting procedures for cash and trade discounts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D2 - Evaluate the use of cash and trade discounts in more than one business organisation</a:t>
                      </a:r>
                    </a:p>
                  </a:txBody>
                  <a:tcPr/>
                </a:tc>
              </a:tr>
              <a:tr h="259229">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P5 - Produce a three column cash book from given financial information</a:t>
                      </a: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r h="355942">
                <a:tc rowSpan="3">
                  <a:txBody>
                    <a:bodyPr/>
                    <a:lstStyle/>
                    <a:p>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4. Be able to use basic double entry bookkeeping to prepare a trial balance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P6 - Explain the need for subdivisions of the ledger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55240">
                <a:tc vMerge="1">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P7 - Explain the difference between capital and revenue items of expenditure and income</a:t>
                      </a: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r h="402336">
                <a:tc vMerge="1">
                  <a:txBody>
                    <a:bodyPr/>
                    <a:lstStyle/>
                    <a:p>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P8 - Prepare ledger accounts and accompanying trial balances for business transactions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292592">
                <a:tc rowSpan="4">
                  <a:txBody>
                    <a:bodyPr/>
                    <a:lstStyle/>
                    <a:p>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5. Be able to reconcile a cash book with a bank statement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P9 - Update a completed cash book from given data</a:t>
                      </a: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r h="262825">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baseline="0" dirty="0" smtClean="0">
                          <a:solidFill>
                            <a:schemeClr val="dk1"/>
                          </a:solidFill>
                          <a:latin typeface="Arial" panose="020B0604020202020204" pitchFamily="34" charset="0"/>
                          <a:ea typeface="+mn-ea"/>
                          <a:cs typeface="Arial" panose="020B0604020202020204" pitchFamily="34" charset="0"/>
                        </a:rPr>
                        <a:t>P10</a:t>
                      </a: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 - </a:t>
                      </a:r>
                      <a:r>
                        <a:rPr kumimoji="0" lang="en-GB" sz="1000" b="0" i="0" u="none" strike="noStrike" kern="1200" baseline="0" dirty="0" smtClean="0">
                          <a:solidFill>
                            <a:schemeClr val="dk1"/>
                          </a:solidFill>
                          <a:latin typeface="Arial" panose="020B0604020202020204" pitchFamily="34" charset="0"/>
                          <a:ea typeface="+mn-ea"/>
                          <a:cs typeface="Arial" panose="020B0604020202020204" pitchFamily="34" charset="0"/>
                        </a:rPr>
                        <a:t>Produce a bank reconciliation statement 	</a:t>
                      </a: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r h="355824">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P11 - Describe payment methods for business transactions </a:t>
                      </a: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r h="319624">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baseline="0" dirty="0" smtClean="0">
                          <a:solidFill>
                            <a:schemeClr val="dk1"/>
                          </a:solidFill>
                          <a:latin typeface="Arial" panose="020B0604020202020204" pitchFamily="34" charset="0"/>
                          <a:ea typeface="+mn-ea"/>
                          <a:cs typeface="Arial" panose="020B0604020202020204" pitchFamily="34" charset="0"/>
                        </a:rPr>
                        <a:t>P12 - Explain the purpose of a bank statement and the need for a bank reconciliation statement</a:t>
                      </a: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c>
                  <a:txBody>
                    <a:bodyPr/>
                    <a:lstStyle/>
                    <a:p>
                      <a:endParaRPr kumimoji="0" lang="en-GB" sz="1000" b="0" i="0" u="none" strike="noStrike" kern="1200" baseline="0" dirty="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107469142"/>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568953" cy="5638467"/>
          </a:xfrm>
          <a:prstGeom prst="rect">
            <a:avLst/>
          </a:prstGeom>
        </p:spPr>
        <p:txBody>
          <a:bodyPr wrap="square">
            <a:spAutoFit/>
          </a:bodyPr>
          <a:lstStyle/>
          <a:p>
            <a:pPr marL="285750" indent="-285750">
              <a:buClr>
                <a:srgbClr val="00B050"/>
              </a:buClr>
              <a:buFont typeface="Wingdings 3" panose="05040102010807070707" pitchFamily="18" charset="2"/>
              <a:buChar char=""/>
            </a:pPr>
            <a:r>
              <a:rPr lang="en-GB" sz="2120" dirty="0" smtClean="0"/>
              <a:t>For this section you will need to be able to define and use a small range of Accounting definitions within a given Cash Book Statement. For GCSE Business you will have learnt the following terms:</a:t>
            </a:r>
            <a:endParaRPr lang="en-GB" sz="2120" dirty="0"/>
          </a:p>
          <a:p>
            <a:pPr marL="711200" indent="-369888">
              <a:buClr>
                <a:srgbClr val="00B050"/>
              </a:buClr>
              <a:buFont typeface="Arial" panose="020B0604020202020204" pitchFamily="34" charset="0"/>
              <a:buChar char="•"/>
            </a:pPr>
            <a:r>
              <a:rPr lang="en-GB" sz="2120" b="1" dirty="0" smtClean="0"/>
              <a:t>Capital </a:t>
            </a:r>
            <a:r>
              <a:rPr lang="en-GB" sz="2120" dirty="0" smtClean="0"/>
              <a:t>– This </a:t>
            </a:r>
            <a:r>
              <a:rPr lang="en-US" sz="2120" dirty="0" smtClean="0"/>
              <a:t>can </a:t>
            </a:r>
            <a:r>
              <a:rPr lang="en-US" sz="2120" dirty="0"/>
              <a:t>refer to funds raised to support a particular business or project. Capital can also represent the accumulated wealth of a business, represented by its assets less liabilities. Capital can also mean stock or ownership in a company</a:t>
            </a:r>
            <a:r>
              <a:rPr lang="en-US" sz="2120" dirty="0" smtClean="0"/>
              <a:t>.</a:t>
            </a:r>
          </a:p>
          <a:p>
            <a:pPr marL="711200" indent="-369888">
              <a:buClr>
                <a:srgbClr val="00B050"/>
              </a:buClr>
              <a:buFont typeface="Arial" panose="020B0604020202020204" pitchFamily="34" charset="0"/>
              <a:buChar char="•"/>
            </a:pPr>
            <a:r>
              <a:rPr lang="en-GB" sz="2120" b="1" dirty="0" smtClean="0"/>
              <a:t>Equity - </a:t>
            </a:r>
            <a:r>
              <a:rPr lang="en-US" sz="2120" dirty="0"/>
              <a:t>Invested money that, in contrast to debt capital, is not repaid to the investors in the normal course of business. It represents the risk capital staked by the owners through purchase of a company's common stock (ordinary shares).</a:t>
            </a:r>
          </a:p>
          <a:p>
            <a:pPr marL="711200" indent="-369888">
              <a:buClr>
                <a:srgbClr val="00B050"/>
              </a:buClr>
              <a:buFont typeface="Arial" panose="020B0604020202020204" pitchFamily="34" charset="0"/>
              <a:buChar char="•"/>
            </a:pPr>
            <a:r>
              <a:rPr lang="en-US" sz="2120" dirty="0"/>
              <a:t>The value of equity capital is computed by estimating the current market value of everything owned by the company from which the total of all liabilities is subtracted. On the balance sheet of the company, equity capital is listed as stockholders' equity or owners' equity. Also called equity financing or share capital</a:t>
            </a:r>
            <a:r>
              <a:rPr lang="en-US" sz="2120" dirty="0" smtClean="0"/>
              <a:t>.</a:t>
            </a:r>
          </a:p>
        </p:txBody>
      </p:sp>
      <p:sp>
        <p:nvSpPr>
          <p:cNvPr id="14" name="Title 2"/>
          <p:cNvSpPr>
            <a:spLocks noGrp="1"/>
          </p:cNvSpPr>
          <p:nvPr>
            <p:ph type="title"/>
          </p:nvPr>
        </p:nvSpPr>
        <p:spPr>
          <a:xfrm>
            <a:off x="70266" y="72008"/>
            <a:ext cx="8859452" cy="548680"/>
          </a:xfrm>
        </p:spPr>
        <p:txBody>
          <a:bodyPr>
            <a:noAutofit/>
          </a:bodyPr>
          <a:lstStyle/>
          <a:p>
            <a:r>
              <a:rPr lang="en-US" sz="2800" dirty="0" smtClean="0"/>
              <a:t>P3.1 </a:t>
            </a:r>
            <a:r>
              <a:rPr lang="en-US" sz="2800" dirty="0" smtClean="0"/>
              <a:t>– </a:t>
            </a:r>
            <a:r>
              <a:rPr lang="en-US" sz="3200" dirty="0" smtClean="0"/>
              <a:t>Capital, Equity, Assets and Liabilities</a:t>
            </a:r>
            <a:endParaRPr lang="en-US" sz="3200" dirty="0"/>
          </a:p>
        </p:txBody>
      </p:sp>
    </p:spTree>
    <p:extLst>
      <p:ext uri="{BB962C8B-B14F-4D97-AF65-F5344CB8AC3E}">
        <p14:creationId xmlns:p14="http://schemas.microsoft.com/office/powerpoint/2010/main" val="3162018518"/>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51519" y="1052736"/>
            <a:ext cx="8568953" cy="5501506"/>
          </a:xfrm>
          <a:prstGeom prst="rect">
            <a:avLst/>
          </a:prstGeom>
        </p:spPr>
        <p:txBody>
          <a:bodyPr wrap="square">
            <a:spAutoFit/>
          </a:bodyPr>
          <a:lstStyle/>
          <a:p>
            <a:pPr marL="369888" indent="-369888">
              <a:buClr>
                <a:srgbClr val="00B050"/>
              </a:buClr>
              <a:buFont typeface="Arial" panose="020B0604020202020204" pitchFamily="34" charset="0"/>
              <a:buChar char="•"/>
            </a:pPr>
            <a:r>
              <a:rPr lang="en-GB" sz="1850" b="1" dirty="0" smtClean="0"/>
              <a:t>Assets</a:t>
            </a:r>
            <a:r>
              <a:rPr lang="en-GB" sz="1850" dirty="0" smtClean="0"/>
              <a:t> – Something </a:t>
            </a:r>
            <a:r>
              <a:rPr lang="en-US" sz="1850" dirty="0" smtClean="0"/>
              <a:t>that </a:t>
            </a:r>
            <a:r>
              <a:rPr lang="en-US" sz="1850" dirty="0"/>
              <a:t>an entity has acquired or purchased, and that has money value (its cost, book value, market value, or residual value). An asset can </a:t>
            </a:r>
            <a:r>
              <a:rPr lang="en-US" sz="1850" dirty="0" smtClean="0"/>
              <a:t>be:</a:t>
            </a:r>
          </a:p>
          <a:p>
            <a:pPr marL="711200" indent="-369888">
              <a:buClr>
                <a:srgbClr val="00B050"/>
              </a:buClr>
              <a:buFont typeface="Arial" panose="020B0604020202020204" pitchFamily="34" charset="0"/>
              <a:buChar char="•"/>
            </a:pPr>
            <a:r>
              <a:rPr lang="en-US" sz="1850" dirty="0" smtClean="0"/>
              <a:t>Something </a:t>
            </a:r>
            <a:r>
              <a:rPr lang="en-US" sz="1850" dirty="0"/>
              <a:t>physical, such as cash, machinery, inventory, land and building, </a:t>
            </a:r>
            <a:endParaRPr lang="en-US" sz="1850" dirty="0" smtClean="0"/>
          </a:p>
          <a:p>
            <a:pPr marL="711200" indent="-369888">
              <a:buClr>
                <a:srgbClr val="00B050"/>
              </a:buClr>
              <a:buFont typeface="Arial" panose="020B0604020202020204" pitchFamily="34" charset="0"/>
              <a:buChar char="•"/>
            </a:pPr>
            <a:r>
              <a:rPr lang="en-US" sz="1850" dirty="0"/>
              <a:t>A</a:t>
            </a:r>
            <a:r>
              <a:rPr lang="en-US" sz="1850" dirty="0" smtClean="0"/>
              <a:t>n </a:t>
            </a:r>
            <a:r>
              <a:rPr lang="en-US" sz="1850" dirty="0"/>
              <a:t>enforceable claim against others, such as accounts </a:t>
            </a:r>
            <a:r>
              <a:rPr lang="en-US" sz="1850" dirty="0" smtClean="0"/>
              <a:t>receivable</a:t>
            </a:r>
          </a:p>
          <a:p>
            <a:pPr marL="711200" indent="-369888">
              <a:buClr>
                <a:srgbClr val="00B050"/>
              </a:buClr>
              <a:buFont typeface="Arial" panose="020B0604020202020204" pitchFamily="34" charset="0"/>
              <a:buChar char="•"/>
            </a:pPr>
            <a:r>
              <a:rPr lang="en-US" sz="1850" dirty="0"/>
              <a:t>R</a:t>
            </a:r>
            <a:r>
              <a:rPr lang="en-US" sz="1850" dirty="0" smtClean="0"/>
              <a:t>ight</a:t>
            </a:r>
            <a:r>
              <a:rPr lang="en-US" sz="1850" dirty="0"/>
              <a:t>, such as copyright, patent, </a:t>
            </a:r>
            <a:r>
              <a:rPr lang="en-US" sz="1850" dirty="0" smtClean="0"/>
              <a:t>trademark</a:t>
            </a:r>
          </a:p>
          <a:p>
            <a:pPr marL="711200" indent="-369888">
              <a:buClr>
                <a:srgbClr val="00B050"/>
              </a:buClr>
              <a:buFont typeface="Arial" panose="020B0604020202020204" pitchFamily="34" charset="0"/>
              <a:buChar char="•"/>
            </a:pPr>
            <a:r>
              <a:rPr lang="en-US" sz="1850" dirty="0"/>
              <a:t>A</a:t>
            </a:r>
            <a:r>
              <a:rPr lang="en-US" sz="1850" dirty="0" smtClean="0"/>
              <a:t>n </a:t>
            </a:r>
            <a:r>
              <a:rPr lang="en-US" sz="1850" dirty="0"/>
              <a:t>assumption, such as goodwill. Assets shown on their owner's balance sheet are usually classified according to the ease with which they can be converted into cash.</a:t>
            </a:r>
          </a:p>
          <a:p>
            <a:pPr marL="711200" indent="-369888">
              <a:buClr>
                <a:srgbClr val="00B050"/>
              </a:buClr>
              <a:buFont typeface="Arial" panose="020B0604020202020204" pitchFamily="34" charset="0"/>
              <a:buChar char="•"/>
            </a:pPr>
            <a:r>
              <a:rPr lang="en-US" sz="1850" dirty="0" smtClean="0"/>
              <a:t>Intangible </a:t>
            </a:r>
            <a:r>
              <a:rPr lang="en-US" sz="1850" dirty="0"/>
              <a:t>assets </a:t>
            </a:r>
            <a:r>
              <a:rPr lang="en-US" sz="1850" dirty="0" smtClean="0"/>
              <a:t>– Assets that cannot be sold easily in order to gain capital.</a:t>
            </a:r>
          </a:p>
          <a:p>
            <a:pPr marL="711200" indent="-369888">
              <a:buClr>
                <a:srgbClr val="00B050"/>
              </a:buClr>
              <a:buFont typeface="Arial" panose="020B0604020202020204" pitchFamily="34" charset="0"/>
              <a:buChar char="•"/>
            </a:pPr>
            <a:r>
              <a:rPr lang="en-US" sz="1850" dirty="0"/>
              <a:t>T</a:t>
            </a:r>
            <a:r>
              <a:rPr lang="en-US" sz="1850" dirty="0" smtClean="0"/>
              <a:t>angible assets – Assets that can be sold easily to improve cash-flow.</a:t>
            </a:r>
          </a:p>
          <a:p>
            <a:pPr marL="369888" indent="-369888">
              <a:buClr>
                <a:srgbClr val="00B050"/>
              </a:buClr>
              <a:buFont typeface="Arial" panose="020B0604020202020204" pitchFamily="34" charset="0"/>
              <a:buChar char="•"/>
            </a:pPr>
            <a:r>
              <a:rPr lang="en-GB" sz="1850" b="1" dirty="0" smtClean="0"/>
              <a:t>Liabilities</a:t>
            </a:r>
            <a:r>
              <a:rPr lang="en-GB" sz="1850" dirty="0" smtClean="0"/>
              <a:t> - </a:t>
            </a:r>
            <a:r>
              <a:rPr lang="en-US" sz="1850" dirty="0" smtClean="0"/>
              <a:t>Accounts </a:t>
            </a:r>
            <a:r>
              <a:rPr lang="en-US" sz="1850" dirty="0"/>
              <a:t>and wages payable, accrued rent and taxes, trade debt, and short and long-term loans. Owners' equity is also termed a liability because it is an obligation of the company to its owners. Liabilities are entered on the right-hand of the page in a double-entry bookkeeping system</a:t>
            </a:r>
            <a:r>
              <a:rPr lang="en-US" sz="1850" dirty="0" smtClean="0"/>
              <a:t>.</a:t>
            </a:r>
          </a:p>
          <a:p>
            <a:pPr marL="369888" indent="-369888">
              <a:buClr>
                <a:srgbClr val="00B050"/>
              </a:buClr>
              <a:buFont typeface="Wingdings 3" panose="05040102010807070707" pitchFamily="18" charset="2"/>
              <a:buChar char=""/>
            </a:pPr>
            <a:r>
              <a:rPr lang="en-US" sz="1850" b="1" dirty="0" smtClean="0">
                <a:solidFill>
                  <a:srgbClr val="FF0000"/>
                </a:solidFill>
              </a:rPr>
              <a:t>P3.1 – Task 01 – </a:t>
            </a:r>
            <a:r>
              <a:rPr lang="en-US" sz="1850" dirty="0" smtClean="0">
                <a:solidFill>
                  <a:srgbClr val="FF0000"/>
                </a:solidFill>
              </a:rPr>
              <a:t>Describe with company examples, what Capital, Equity, Assets and Liabilities are to the manager of Northern Car Repairs.</a:t>
            </a:r>
            <a:endParaRPr lang="en-US" sz="1850" dirty="0">
              <a:solidFill>
                <a:srgbClr val="FF0000"/>
              </a:solidFill>
            </a:endParaRPr>
          </a:p>
        </p:txBody>
      </p:sp>
      <p:sp>
        <p:nvSpPr>
          <p:cNvPr id="14" name="Title 2"/>
          <p:cNvSpPr>
            <a:spLocks noGrp="1"/>
          </p:cNvSpPr>
          <p:nvPr>
            <p:ph type="title"/>
          </p:nvPr>
        </p:nvSpPr>
        <p:spPr>
          <a:xfrm>
            <a:off x="70266" y="72008"/>
            <a:ext cx="8859452" cy="548680"/>
          </a:xfrm>
        </p:spPr>
        <p:txBody>
          <a:bodyPr>
            <a:noAutofit/>
          </a:bodyPr>
          <a:lstStyle/>
          <a:p>
            <a:r>
              <a:rPr lang="en-US" sz="2800" dirty="0" smtClean="0"/>
              <a:t>P3.1 </a:t>
            </a:r>
            <a:r>
              <a:rPr lang="en-US" sz="2800" dirty="0" smtClean="0"/>
              <a:t>– </a:t>
            </a:r>
            <a:r>
              <a:rPr lang="en-US" sz="3200" dirty="0" smtClean="0"/>
              <a:t>Capital, Equity, Assets and Liabilities</a:t>
            </a:r>
            <a:endParaRPr lang="en-US" sz="3200" dirty="0"/>
          </a:p>
        </p:txBody>
      </p:sp>
    </p:spTree>
    <p:extLst>
      <p:ext uri="{BB962C8B-B14F-4D97-AF65-F5344CB8AC3E}">
        <p14:creationId xmlns:p14="http://schemas.microsoft.com/office/powerpoint/2010/main" val="3887052232"/>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Unit 1 - LO1 - Cambridge Technicals"/>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6DD945F-B7B0-4691-A0D0-E2EAD6DA23B3}">
  <ds:schemaRefs>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purl.org/dc/elements/1.1/"/>
    <ds:schemaRef ds:uri="http://www.w3.org/XML/1998/namespace"/>
    <ds:schemaRef ds:uri="http://purl.org/dc/terms/"/>
  </ds:schemaRefs>
</ds:datastoreItem>
</file>

<file path=customXml/itemProps2.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52704</TotalTime>
  <Words>2122</Words>
  <Application>Microsoft Office PowerPoint</Application>
  <PresentationFormat>On-screen Show (4:3)</PresentationFormat>
  <Paragraphs>266</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Lucida Sans Unicode</vt:lpstr>
      <vt:lpstr>Verdana</vt:lpstr>
      <vt:lpstr>Wingdings 2</vt:lpstr>
      <vt:lpstr>Wingdings 3</vt:lpstr>
      <vt:lpstr>Enderoth</vt:lpstr>
      <vt:lpstr>PowerPoint Presentation</vt:lpstr>
      <vt:lpstr>Calculating the Points</vt:lpstr>
      <vt:lpstr>Qualification Grade Table - Diploma</vt:lpstr>
      <vt:lpstr>Qualification Grade Table – Foundation Diploma</vt:lpstr>
      <vt:lpstr>Qualification Grade Table – Technical Diploma</vt:lpstr>
      <vt:lpstr>Unit 01 – Learning Outcome (LO) Weightings</vt:lpstr>
      <vt:lpstr>Assessment Criteria</vt:lpstr>
      <vt:lpstr>P3.1 – Capital, Equity, Assets and Liabilities</vt:lpstr>
      <vt:lpstr>P3.1 – Capital, Equity, Assets and Liabilities</vt:lpstr>
      <vt:lpstr>P3.2 – Principle of the Accounting Equation</vt:lpstr>
      <vt:lpstr>P3.2 – Principle of the Accounting Equation</vt:lpstr>
      <vt:lpstr>P3.2 – Principle of the Accounting Equation - Example</vt:lpstr>
      <vt:lpstr>P3.2 – Principle of the Accounting Equation - Example</vt:lpstr>
      <vt:lpstr>P3.3 – Calculations using the Accounting Equation </vt:lpstr>
      <vt:lpstr>P3 – Assessment Tasks</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LO2 - Be able to use the Accounting Equation</dc:title>
  <dc:subject>eBusiness</dc:subject>
  <dc:creator>Enderoth</dc:creator>
  <cp:lastModifiedBy>Stephen Rafferty</cp:lastModifiedBy>
  <cp:revision>1706</cp:revision>
  <cp:lastPrinted>2014-01-22T18:25:48Z</cp:lastPrinted>
  <dcterms:created xsi:type="dcterms:W3CDTF">2008-03-12T11:01:44Z</dcterms:created>
  <dcterms:modified xsi:type="dcterms:W3CDTF">2017-07-17T16:00:36Z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